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313" r:id="rId3"/>
    <p:sldId id="315" r:id="rId4"/>
    <p:sldId id="282" r:id="rId5"/>
    <p:sldId id="283" r:id="rId6"/>
    <p:sldId id="284" r:id="rId7"/>
    <p:sldId id="285" r:id="rId8"/>
    <p:sldId id="286" r:id="rId9"/>
    <p:sldId id="287" r:id="rId10"/>
    <p:sldId id="288" r:id="rId11"/>
    <p:sldId id="289" r:id="rId12"/>
    <p:sldId id="290" r:id="rId13"/>
    <p:sldId id="291" r:id="rId14"/>
    <p:sldId id="317" r:id="rId15"/>
    <p:sldId id="293" r:id="rId16"/>
    <p:sldId id="318" r:id="rId17"/>
    <p:sldId id="295" r:id="rId18"/>
    <p:sldId id="319" r:id="rId19"/>
    <p:sldId id="297" r:id="rId20"/>
    <p:sldId id="298" r:id="rId21"/>
    <p:sldId id="299" r:id="rId22"/>
    <p:sldId id="300" r:id="rId23"/>
    <p:sldId id="320" r:id="rId24"/>
    <p:sldId id="302" r:id="rId25"/>
    <p:sldId id="321" r:id="rId26"/>
    <p:sldId id="323" r:id="rId27"/>
    <p:sldId id="322" r:id="rId28"/>
    <p:sldId id="304" r:id="rId29"/>
    <p:sldId id="316" r:id="rId30"/>
    <p:sldId id="311" r:id="rId31"/>
    <p:sldId id="305" r:id="rId32"/>
    <p:sldId id="312" r:id="rId33"/>
    <p:sldId id="276" r:id="rId34"/>
  </p:sldIdLst>
  <p:sldSz cx="9144000" cy="6858000" type="screen4x3"/>
  <p:notesSz cx="7102475" cy="89916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7F5"/>
    <a:srgbClr val="D0E0D7"/>
    <a:srgbClr val="A9DA74"/>
    <a:srgbClr val="911F81"/>
    <a:srgbClr val="DB5BC3"/>
    <a:srgbClr val="B2B2B2"/>
    <a:srgbClr val="C1D1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8" autoAdjust="0"/>
    <p:restoredTop sz="90783" autoAdjust="0"/>
  </p:normalViewPr>
  <p:slideViewPr>
    <p:cSldViewPr>
      <p:cViewPr varScale="1">
        <p:scale>
          <a:sx n="68" d="100"/>
          <a:sy n="68" d="100"/>
        </p:scale>
        <p:origin x="-125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CB2DEB-59B7-4C70-879F-2C3189815969}" type="doc">
      <dgm:prSet loTypeId="urn:microsoft.com/office/officeart/2011/layout/CircleProcess" loCatId="process" qsTypeId="urn:microsoft.com/office/officeart/2009/2/quickstyle/3d8" qsCatId="3D" csTypeId="urn:microsoft.com/office/officeart/2005/8/colors/colorful5" csCatId="colorful" phldr="1"/>
      <dgm:spPr/>
      <dgm:t>
        <a:bodyPr/>
        <a:lstStyle/>
        <a:p>
          <a:endParaRPr lang="zh-CN" altLang="en-US"/>
        </a:p>
      </dgm:t>
    </dgm:pt>
    <dgm:pt modelId="{D09E5480-A409-4587-8832-B572B96B159F}">
      <dgm:prSet phldrT="[文本]"/>
      <dgm:spPr/>
      <dgm:t>
        <a:bodyPr/>
        <a:lstStyle/>
        <a:p>
          <a:r>
            <a:rPr lang="zh-CN" altLang="en-US" dirty="0" smtClean="0">
              <a:solidFill>
                <a:srgbClr val="C00000"/>
              </a:solidFill>
            </a:rPr>
            <a:t>知识建构</a:t>
          </a:r>
          <a:endParaRPr lang="zh-CN" altLang="en-US" dirty="0">
            <a:solidFill>
              <a:srgbClr val="C00000"/>
            </a:solidFill>
          </a:endParaRPr>
        </a:p>
      </dgm:t>
    </dgm:pt>
    <dgm:pt modelId="{D3BC0962-10D6-4929-9FCD-41DAF1E80236}" type="parTrans" cxnId="{03C98A89-54C3-4623-BC47-62E961B88FF0}">
      <dgm:prSet/>
      <dgm:spPr/>
      <dgm:t>
        <a:bodyPr/>
        <a:lstStyle/>
        <a:p>
          <a:endParaRPr lang="zh-CN" altLang="en-US"/>
        </a:p>
      </dgm:t>
    </dgm:pt>
    <dgm:pt modelId="{1417CD6E-E591-4C7C-9B75-D2559A32EA30}" type="sibTrans" cxnId="{03C98A89-54C3-4623-BC47-62E961B88FF0}">
      <dgm:prSet/>
      <dgm:spPr/>
      <dgm:t>
        <a:bodyPr/>
        <a:lstStyle/>
        <a:p>
          <a:endParaRPr lang="zh-CN" altLang="en-US"/>
        </a:p>
      </dgm:t>
    </dgm:pt>
    <dgm:pt modelId="{6213FA61-23B9-4DAD-B2E6-025F1C79CE36}">
      <dgm:prSet phldrT="[文本]"/>
      <dgm:spPr/>
      <dgm:t>
        <a:bodyPr/>
        <a:lstStyle/>
        <a:p>
          <a:r>
            <a:rPr lang="zh-CN" altLang="en-US" dirty="0" smtClean="0">
              <a:solidFill>
                <a:srgbClr val="C00000"/>
              </a:solidFill>
            </a:rPr>
            <a:t>知识建构共同体</a:t>
          </a:r>
          <a:endParaRPr lang="zh-CN" altLang="en-US" dirty="0">
            <a:solidFill>
              <a:srgbClr val="C00000"/>
            </a:solidFill>
          </a:endParaRPr>
        </a:p>
      </dgm:t>
    </dgm:pt>
    <dgm:pt modelId="{CA7B1961-C7E5-49D6-8869-1A62F77799D6}" type="parTrans" cxnId="{CFCD2171-4EBB-4E69-AA7B-3EF3D374EFCA}">
      <dgm:prSet/>
      <dgm:spPr/>
      <dgm:t>
        <a:bodyPr/>
        <a:lstStyle/>
        <a:p>
          <a:endParaRPr lang="zh-CN" altLang="en-US"/>
        </a:p>
      </dgm:t>
    </dgm:pt>
    <dgm:pt modelId="{9F74DDE1-091C-45B0-8400-5A9C7E6DD487}" type="sibTrans" cxnId="{CFCD2171-4EBB-4E69-AA7B-3EF3D374EFCA}">
      <dgm:prSet/>
      <dgm:spPr/>
      <dgm:t>
        <a:bodyPr/>
        <a:lstStyle/>
        <a:p>
          <a:endParaRPr lang="zh-CN" altLang="en-US"/>
        </a:p>
      </dgm:t>
    </dgm:pt>
    <dgm:pt modelId="{2C3FF919-A992-445F-9417-25A2A2134A2B}">
      <dgm:prSet phldrT="[文本]"/>
      <dgm:spPr/>
      <dgm:t>
        <a:bodyPr/>
        <a:lstStyle/>
        <a:p>
          <a:r>
            <a:rPr lang="zh-CN" altLang="en-US" dirty="0" smtClean="0">
              <a:solidFill>
                <a:srgbClr val="C00000"/>
              </a:solidFill>
            </a:rPr>
            <a:t>知识建构共同体的支撑环境</a:t>
          </a:r>
          <a:endParaRPr lang="zh-CN" altLang="en-US" dirty="0">
            <a:solidFill>
              <a:srgbClr val="C00000"/>
            </a:solidFill>
          </a:endParaRPr>
        </a:p>
      </dgm:t>
    </dgm:pt>
    <dgm:pt modelId="{AE1F3B45-74C8-4BF4-851B-1DE1E837F623}" type="parTrans" cxnId="{666ED149-1BDC-4B02-89BF-F76CD43BD76E}">
      <dgm:prSet/>
      <dgm:spPr/>
      <dgm:t>
        <a:bodyPr/>
        <a:lstStyle/>
        <a:p>
          <a:endParaRPr lang="zh-CN" altLang="en-US"/>
        </a:p>
      </dgm:t>
    </dgm:pt>
    <dgm:pt modelId="{0AE7F7C8-4D4D-4C1E-BDE1-03D77814E70E}" type="sibTrans" cxnId="{666ED149-1BDC-4B02-89BF-F76CD43BD76E}">
      <dgm:prSet/>
      <dgm:spPr/>
      <dgm:t>
        <a:bodyPr/>
        <a:lstStyle/>
        <a:p>
          <a:endParaRPr lang="zh-CN" altLang="en-US"/>
        </a:p>
      </dgm:t>
    </dgm:pt>
    <dgm:pt modelId="{720133CA-CAAD-40EB-A6B3-B8BA91707A78}" type="pres">
      <dgm:prSet presAssocID="{03CB2DEB-59B7-4C70-879F-2C3189815969}" presName="Name0" presStyleCnt="0">
        <dgm:presLayoutVars>
          <dgm:chMax val="11"/>
          <dgm:chPref val="11"/>
          <dgm:dir/>
          <dgm:resizeHandles/>
        </dgm:presLayoutVars>
      </dgm:prSet>
      <dgm:spPr/>
      <dgm:t>
        <a:bodyPr/>
        <a:lstStyle/>
        <a:p>
          <a:endParaRPr lang="zh-CN" altLang="en-US"/>
        </a:p>
      </dgm:t>
    </dgm:pt>
    <dgm:pt modelId="{DDEEF26A-30CB-4209-A47A-197CBEB413A1}" type="pres">
      <dgm:prSet presAssocID="{2C3FF919-A992-445F-9417-25A2A2134A2B}" presName="Accent3" presStyleCnt="0"/>
      <dgm:spPr/>
    </dgm:pt>
    <dgm:pt modelId="{0A4905F2-4926-4341-8707-83D068EDAA68}" type="pres">
      <dgm:prSet presAssocID="{2C3FF919-A992-445F-9417-25A2A2134A2B}" presName="Accent" presStyleLbl="node1" presStyleIdx="0" presStyleCnt="3"/>
      <dgm:spPr/>
    </dgm:pt>
    <dgm:pt modelId="{073E4F4B-B273-418E-A667-A919B6290757}" type="pres">
      <dgm:prSet presAssocID="{2C3FF919-A992-445F-9417-25A2A2134A2B}" presName="ParentBackground3" presStyleCnt="0"/>
      <dgm:spPr/>
    </dgm:pt>
    <dgm:pt modelId="{3F66B6F4-B087-4AE8-B0BD-9ECE450F75E5}" type="pres">
      <dgm:prSet presAssocID="{2C3FF919-A992-445F-9417-25A2A2134A2B}" presName="ParentBackground" presStyleLbl="fgAcc1" presStyleIdx="0" presStyleCnt="3"/>
      <dgm:spPr/>
      <dgm:t>
        <a:bodyPr/>
        <a:lstStyle/>
        <a:p>
          <a:endParaRPr lang="zh-CN" altLang="en-US"/>
        </a:p>
      </dgm:t>
    </dgm:pt>
    <dgm:pt modelId="{EC19A498-0EE9-4366-B435-30D130AAD712}" type="pres">
      <dgm:prSet presAssocID="{2C3FF919-A992-445F-9417-25A2A2134A2B}" presName="Parent3" presStyleLbl="revTx" presStyleIdx="0" presStyleCnt="0">
        <dgm:presLayoutVars>
          <dgm:chMax val="1"/>
          <dgm:chPref val="1"/>
          <dgm:bulletEnabled val="1"/>
        </dgm:presLayoutVars>
      </dgm:prSet>
      <dgm:spPr/>
      <dgm:t>
        <a:bodyPr/>
        <a:lstStyle/>
        <a:p>
          <a:endParaRPr lang="zh-CN" altLang="en-US"/>
        </a:p>
      </dgm:t>
    </dgm:pt>
    <dgm:pt modelId="{A386E38A-C033-4822-B13C-F0134F6FE951}" type="pres">
      <dgm:prSet presAssocID="{6213FA61-23B9-4DAD-B2E6-025F1C79CE36}" presName="Accent2" presStyleCnt="0"/>
      <dgm:spPr/>
    </dgm:pt>
    <dgm:pt modelId="{90650E6C-9657-4929-BC3F-9E9696343928}" type="pres">
      <dgm:prSet presAssocID="{6213FA61-23B9-4DAD-B2E6-025F1C79CE36}" presName="Accent" presStyleLbl="node1" presStyleIdx="1" presStyleCnt="3"/>
      <dgm:spPr/>
    </dgm:pt>
    <dgm:pt modelId="{5BE70A3E-9364-4515-A8B8-A6519D3B14F3}" type="pres">
      <dgm:prSet presAssocID="{6213FA61-23B9-4DAD-B2E6-025F1C79CE36}" presName="ParentBackground2" presStyleCnt="0"/>
      <dgm:spPr/>
    </dgm:pt>
    <dgm:pt modelId="{F85972B3-AA75-48FB-A645-D787A7176B91}" type="pres">
      <dgm:prSet presAssocID="{6213FA61-23B9-4DAD-B2E6-025F1C79CE36}" presName="ParentBackground" presStyleLbl="fgAcc1" presStyleIdx="1" presStyleCnt="3"/>
      <dgm:spPr/>
      <dgm:t>
        <a:bodyPr/>
        <a:lstStyle/>
        <a:p>
          <a:endParaRPr lang="zh-CN" altLang="en-US"/>
        </a:p>
      </dgm:t>
    </dgm:pt>
    <dgm:pt modelId="{34E2CD86-3952-4E26-960F-C5763EA1C708}" type="pres">
      <dgm:prSet presAssocID="{6213FA61-23B9-4DAD-B2E6-025F1C79CE36}" presName="Parent2" presStyleLbl="revTx" presStyleIdx="0" presStyleCnt="0">
        <dgm:presLayoutVars>
          <dgm:chMax val="1"/>
          <dgm:chPref val="1"/>
          <dgm:bulletEnabled val="1"/>
        </dgm:presLayoutVars>
      </dgm:prSet>
      <dgm:spPr/>
      <dgm:t>
        <a:bodyPr/>
        <a:lstStyle/>
        <a:p>
          <a:endParaRPr lang="zh-CN" altLang="en-US"/>
        </a:p>
      </dgm:t>
    </dgm:pt>
    <dgm:pt modelId="{F5CC6989-09F0-49C1-AF8A-C47D5D27859A}" type="pres">
      <dgm:prSet presAssocID="{D09E5480-A409-4587-8832-B572B96B159F}" presName="Accent1" presStyleCnt="0"/>
      <dgm:spPr/>
    </dgm:pt>
    <dgm:pt modelId="{2350C875-095F-4095-A678-087434805290}" type="pres">
      <dgm:prSet presAssocID="{D09E5480-A409-4587-8832-B572B96B159F}" presName="Accent" presStyleLbl="node1" presStyleIdx="2" presStyleCnt="3"/>
      <dgm:spPr/>
    </dgm:pt>
    <dgm:pt modelId="{6DDEB254-B32F-4285-BECA-B283B1F766C7}" type="pres">
      <dgm:prSet presAssocID="{D09E5480-A409-4587-8832-B572B96B159F}" presName="ParentBackground1" presStyleCnt="0"/>
      <dgm:spPr/>
    </dgm:pt>
    <dgm:pt modelId="{B0399F59-4815-4FE3-88CE-CD4296F43736}" type="pres">
      <dgm:prSet presAssocID="{D09E5480-A409-4587-8832-B572B96B159F}" presName="ParentBackground" presStyleLbl="fgAcc1" presStyleIdx="2" presStyleCnt="3"/>
      <dgm:spPr/>
      <dgm:t>
        <a:bodyPr/>
        <a:lstStyle/>
        <a:p>
          <a:endParaRPr lang="zh-CN" altLang="en-US"/>
        </a:p>
      </dgm:t>
    </dgm:pt>
    <dgm:pt modelId="{673EB82B-A96C-4BCC-B663-C8F4BCE66DF0}" type="pres">
      <dgm:prSet presAssocID="{D09E5480-A409-4587-8832-B572B96B159F}" presName="Parent1" presStyleLbl="revTx" presStyleIdx="0" presStyleCnt="0">
        <dgm:presLayoutVars>
          <dgm:chMax val="1"/>
          <dgm:chPref val="1"/>
          <dgm:bulletEnabled val="1"/>
        </dgm:presLayoutVars>
      </dgm:prSet>
      <dgm:spPr/>
      <dgm:t>
        <a:bodyPr/>
        <a:lstStyle/>
        <a:p>
          <a:endParaRPr lang="zh-CN" altLang="en-US"/>
        </a:p>
      </dgm:t>
    </dgm:pt>
  </dgm:ptLst>
  <dgm:cxnLst>
    <dgm:cxn modelId="{E935EEF2-3A21-4D97-AB4C-0E641631BF87}" type="presOf" srcId="{2C3FF919-A992-445F-9417-25A2A2134A2B}" destId="{EC19A498-0EE9-4366-B435-30D130AAD712}" srcOrd="1" destOrd="0" presId="urn:microsoft.com/office/officeart/2011/layout/CircleProcess"/>
    <dgm:cxn modelId="{67CBDF25-B0D9-4FF2-986D-C040A5D399C9}" type="presOf" srcId="{6213FA61-23B9-4DAD-B2E6-025F1C79CE36}" destId="{F85972B3-AA75-48FB-A645-D787A7176B91}" srcOrd="0" destOrd="0" presId="urn:microsoft.com/office/officeart/2011/layout/CircleProcess"/>
    <dgm:cxn modelId="{666ED149-1BDC-4B02-89BF-F76CD43BD76E}" srcId="{03CB2DEB-59B7-4C70-879F-2C3189815969}" destId="{2C3FF919-A992-445F-9417-25A2A2134A2B}" srcOrd="2" destOrd="0" parTransId="{AE1F3B45-74C8-4BF4-851B-1DE1E837F623}" sibTransId="{0AE7F7C8-4D4D-4C1E-BDE1-03D77814E70E}"/>
    <dgm:cxn modelId="{5E7B4440-0237-41CD-B657-426AF62700E2}" type="presOf" srcId="{D09E5480-A409-4587-8832-B572B96B159F}" destId="{B0399F59-4815-4FE3-88CE-CD4296F43736}" srcOrd="0" destOrd="0" presId="urn:microsoft.com/office/officeart/2011/layout/CircleProcess"/>
    <dgm:cxn modelId="{4504A56D-ADB0-4DC4-88A5-E433448C95E6}" type="presOf" srcId="{03CB2DEB-59B7-4C70-879F-2C3189815969}" destId="{720133CA-CAAD-40EB-A6B3-B8BA91707A78}" srcOrd="0" destOrd="0" presId="urn:microsoft.com/office/officeart/2011/layout/CircleProcess"/>
    <dgm:cxn modelId="{D7DCC7BA-7FA4-495B-A236-C9148086421C}" type="presOf" srcId="{2C3FF919-A992-445F-9417-25A2A2134A2B}" destId="{3F66B6F4-B087-4AE8-B0BD-9ECE450F75E5}" srcOrd="0" destOrd="0" presId="urn:microsoft.com/office/officeart/2011/layout/CircleProcess"/>
    <dgm:cxn modelId="{CFCD2171-4EBB-4E69-AA7B-3EF3D374EFCA}" srcId="{03CB2DEB-59B7-4C70-879F-2C3189815969}" destId="{6213FA61-23B9-4DAD-B2E6-025F1C79CE36}" srcOrd="1" destOrd="0" parTransId="{CA7B1961-C7E5-49D6-8869-1A62F77799D6}" sibTransId="{9F74DDE1-091C-45B0-8400-5A9C7E6DD487}"/>
    <dgm:cxn modelId="{F1A47E06-A3A7-413A-95CB-AFDBFAF8716D}" type="presOf" srcId="{6213FA61-23B9-4DAD-B2E6-025F1C79CE36}" destId="{34E2CD86-3952-4E26-960F-C5763EA1C708}" srcOrd="1" destOrd="0" presId="urn:microsoft.com/office/officeart/2011/layout/CircleProcess"/>
    <dgm:cxn modelId="{55FB5B14-5160-4AC1-8F09-28156ACD4286}" type="presOf" srcId="{D09E5480-A409-4587-8832-B572B96B159F}" destId="{673EB82B-A96C-4BCC-B663-C8F4BCE66DF0}" srcOrd="1" destOrd="0" presId="urn:microsoft.com/office/officeart/2011/layout/CircleProcess"/>
    <dgm:cxn modelId="{03C98A89-54C3-4623-BC47-62E961B88FF0}" srcId="{03CB2DEB-59B7-4C70-879F-2C3189815969}" destId="{D09E5480-A409-4587-8832-B572B96B159F}" srcOrd="0" destOrd="0" parTransId="{D3BC0962-10D6-4929-9FCD-41DAF1E80236}" sibTransId="{1417CD6E-E591-4C7C-9B75-D2559A32EA30}"/>
    <dgm:cxn modelId="{BED3A2F8-7316-4F0A-A871-408091B85A29}" type="presParOf" srcId="{720133CA-CAAD-40EB-A6B3-B8BA91707A78}" destId="{DDEEF26A-30CB-4209-A47A-197CBEB413A1}" srcOrd="0" destOrd="0" presId="urn:microsoft.com/office/officeart/2011/layout/CircleProcess"/>
    <dgm:cxn modelId="{DB540F93-4418-4580-A3D6-45B4D4300A34}" type="presParOf" srcId="{DDEEF26A-30CB-4209-A47A-197CBEB413A1}" destId="{0A4905F2-4926-4341-8707-83D068EDAA68}" srcOrd="0" destOrd="0" presId="urn:microsoft.com/office/officeart/2011/layout/CircleProcess"/>
    <dgm:cxn modelId="{DE1C159F-769E-4BEE-94BB-67450A0BCA4B}" type="presParOf" srcId="{720133CA-CAAD-40EB-A6B3-B8BA91707A78}" destId="{073E4F4B-B273-418E-A667-A919B6290757}" srcOrd="1" destOrd="0" presId="urn:microsoft.com/office/officeart/2011/layout/CircleProcess"/>
    <dgm:cxn modelId="{100ADD32-3E37-4131-82EB-A3FF7C94A263}" type="presParOf" srcId="{073E4F4B-B273-418E-A667-A919B6290757}" destId="{3F66B6F4-B087-4AE8-B0BD-9ECE450F75E5}" srcOrd="0" destOrd="0" presId="urn:microsoft.com/office/officeart/2011/layout/CircleProcess"/>
    <dgm:cxn modelId="{AED00EA4-61CC-4DDC-A548-6D9A7DF08C5C}" type="presParOf" srcId="{720133CA-CAAD-40EB-A6B3-B8BA91707A78}" destId="{EC19A498-0EE9-4366-B435-30D130AAD712}" srcOrd="2" destOrd="0" presId="urn:microsoft.com/office/officeart/2011/layout/CircleProcess"/>
    <dgm:cxn modelId="{067DD549-2FAC-41A2-BBF6-2EACCD2457CA}" type="presParOf" srcId="{720133CA-CAAD-40EB-A6B3-B8BA91707A78}" destId="{A386E38A-C033-4822-B13C-F0134F6FE951}" srcOrd="3" destOrd="0" presId="urn:microsoft.com/office/officeart/2011/layout/CircleProcess"/>
    <dgm:cxn modelId="{1F305283-08D3-4A83-A1A7-1304CC89E270}" type="presParOf" srcId="{A386E38A-C033-4822-B13C-F0134F6FE951}" destId="{90650E6C-9657-4929-BC3F-9E9696343928}" srcOrd="0" destOrd="0" presId="urn:microsoft.com/office/officeart/2011/layout/CircleProcess"/>
    <dgm:cxn modelId="{EDEFE760-9D34-453A-897A-D966CE3560C6}" type="presParOf" srcId="{720133CA-CAAD-40EB-A6B3-B8BA91707A78}" destId="{5BE70A3E-9364-4515-A8B8-A6519D3B14F3}" srcOrd="4" destOrd="0" presId="urn:microsoft.com/office/officeart/2011/layout/CircleProcess"/>
    <dgm:cxn modelId="{A5DD3255-C7B6-43C6-AFDE-809DC8B02C62}" type="presParOf" srcId="{5BE70A3E-9364-4515-A8B8-A6519D3B14F3}" destId="{F85972B3-AA75-48FB-A645-D787A7176B91}" srcOrd="0" destOrd="0" presId="urn:microsoft.com/office/officeart/2011/layout/CircleProcess"/>
    <dgm:cxn modelId="{73954A4E-6CC5-4878-A098-1CB504561D4C}" type="presParOf" srcId="{720133CA-CAAD-40EB-A6B3-B8BA91707A78}" destId="{34E2CD86-3952-4E26-960F-C5763EA1C708}" srcOrd="5" destOrd="0" presId="urn:microsoft.com/office/officeart/2011/layout/CircleProcess"/>
    <dgm:cxn modelId="{322BBFD3-AB07-470C-8268-02590C1ADF5F}" type="presParOf" srcId="{720133CA-CAAD-40EB-A6B3-B8BA91707A78}" destId="{F5CC6989-09F0-49C1-AF8A-C47D5D27859A}" srcOrd="6" destOrd="0" presId="urn:microsoft.com/office/officeart/2011/layout/CircleProcess"/>
    <dgm:cxn modelId="{32AB9DA1-E8DE-405F-9686-1BB3CC4CD3FD}" type="presParOf" srcId="{F5CC6989-09F0-49C1-AF8A-C47D5D27859A}" destId="{2350C875-095F-4095-A678-087434805290}" srcOrd="0" destOrd="0" presId="urn:microsoft.com/office/officeart/2011/layout/CircleProcess"/>
    <dgm:cxn modelId="{D293A5AE-A524-4394-A0DB-B37EA235CF33}" type="presParOf" srcId="{720133CA-CAAD-40EB-A6B3-B8BA91707A78}" destId="{6DDEB254-B32F-4285-BECA-B283B1F766C7}" srcOrd="7" destOrd="0" presId="urn:microsoft.com/office/officeart/2011/layout/CircleProcess"/>
    <dgm:cxn modelId="{1BE072A5-2A2A-4DC1-BEF3-A2CA3AD25D24}" type="presParOf" srcId="{6DDEB254-B32F-4285-BECA-B283B1F766C7}" destId="{B0399F59-4815-4FE3-88CE-CD4296F43736}" srcOrd="0" destOrd="0" presId="urn:microsoft.com/office/officeart/2011/layout/CircleProcess"/>
    <dgm:cxn modelId="{BBFA4791-6351-4133-AA48-B761CEBBD0F4}" type="presParOf" srcId="{720133CA-CAAD-40EB-A6B3-B8BA91707A78}" destId="{673EB82B-A96C-4BCC-B663-C8F4BCE66DF0}" srcOrd="8"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CB2DEB-59B7-4C70-879F-2C3189815969}" type="doc">
      <dgm:prSet loTypeId="urn:microsoft.com/office/officeart/2011/layout/CircleProcess" loCatId="process" qsTypeId="urn:microsoft.com/office/officeart/2009/2/quickstyle/3d8" qsCatId="3D" csTypeId="urn:microsoft.com/office/officeart/2005/8/colors/colorful5" csCatId="colorful" phldr="1"/>
      <dgm:spPr/>
      <dgm:t>
        <a:bodyPr/>
        <a:lstStyle/>
        <a:p>
          <a:endParaRPr lang="zh-CN" altLang="en-US"/>
        </a:p>
      </dgm:t>
    </dgm:pt>
    <dgm:pt modelId="{D09E5480-A409-4587-8832-B572B96B159F}">
      <dgm:prSet phldrT="[文本]"/>
      <dgm:spPr/>
      <dgm:t>
        <a:bodyPr/>
        <a:lstStyle/>
        <a:p>
          <a:r>
            <a:rPr lang="zh-CN" altLang="en-US" dirty="0" smtClean="0">
              <a:solidFill>
                <a:srgbClr val="C00000"/>
              </a:solidFill>
            </a:rPr>
            <a:t>知识建构</a:t>
          </a:r>
          <a:endParaRPr lang="zh-CN" altLang="en-US" dirty="0">
            <a:solidFill>
              <a:srgbClr val="C00000"/>
            </a:solidFill>
          </a:endParaRPr>
        </a:p>
      </dgm:t>
    </dgm:pt>
    <dgm:pt modelId="{D3BC0962-10D6-4929-9FCD-41DAF1E80236}" type="parTrans" cxnId="{03C98A89-54C3-4623-BC47-62E961B88FF0}">
      <dgm:prSet/>
      <dgm:spPr/>
      <dgm:t>
        <a:bodyPr/>
        <a:lstStyle/>
        <a:p>
          <a:endParaRPr lang="zh-CN" altLang="en-US"/>
        </a:p>
      </dgm:t>
    </dgm:pt>
    <dgm:pt modelId="{1417CD6E-E591-4C7C-9B75-D2559A32EA30}" type="sibTrans" cxnId="{03C98A89-54C3-4623-BC47-62E961B88FF0}">
      <dgm:prSet/>
      <dgm:spPr/>
      <dgm:t>
        <a:bodyPr/>
        <a:lstStyle/>
        <a:p>
          <a:endParaRPr lang="zh-CN" altLang="en-US"/>
        </a:p>
      </dgm:t>
    </dgm:pt>
    <dgm:pt modelId="{6213FA61-23B9-4DAD-B2E6-025F1C79CE36}">
      <dgm:prSet phldrT="[文本]"/>
      <dgm:spPr/>
      <dgm:t>
        <a:bodyPr/>
        <a:lstStyle/>
        <a:p>
          <a:r>
            <a:rPr lang="zh-CN" altLang="en-US" dirty="0" smtClean="0">
              <a:solidFill>
                <a:srgbClr val="C00000"/>
              </a:solidFill>
            </a:rPr>
            <a:t>知识建构共同体</a:t>
          </a:r>
          <a:endParaRPr lang="zh-CN" altLang="en-US" dirty="0">
            <a:solidFill>
              <a:srgbClr val="C00000"/>
            </a:solidFill>
          </a:endParaRPr>
        </a:p>
      </dgm:t>
    </dgm:pt>
    <dgm:pt modelId="{CA7B1961-C7E5-49D6-8869-1A62F77799D6}" type="parTrans" cxnId="{CFCD2171-4EBB-4E69-AA7B-3EF3D374EFCA}">
      <dgm:prSet/>
      <dgm:spPr/>
      <dgm:t>
        <a:bodyPr/>
        <a:lstStyle/>
        <a:p>
          <a:endParaRPr lang="zh-CN" altLang="en-US"/>
        </a:p>
      </dgm:t>
    </dgm:pt>
    <dgm:pt modelId="{9F74DDE1-091C-45B0-8400-5A9C7E6DD487}" type="sibTrans" cxnId="{CFCD2171-4EBB-4E69-AA7B-3EF3D374EFCA}">
      <dgm:prSet/>
      <dgm:spPr/>
      <dgm:t>
        <a:bodyPr/>
        <a:lstStyle/>
        <a:p>
          <a:endParaRPr lang="zh-CN" altLang="en-US"/>
        </a:p>
      </dgm:t>
    </dgm:pt>
    <dgm:pt modelId="{2C3FF919-A992-445F-9417-25A2A2134A2B}">
      <dgm:prSet phldrT="[文本]"/>
      <dgm:spPr/>
      <dgm:t>
        <a:bodyPr/>
        <a:lstStyle/>
        <a:p>
          <a:r>
            <a:rPr lang="zh-CN" altLang="en-US" dirty="0" smtClean="0">
              <a:solidFill>
                <a:srgbClr val="C00000"/>
              </a:solidFill>
            </a:rPr>
            <a:t>知识建构共同体的支撑环境</a:t>
          </a:r>
          <a:endParaRPr lang="zh-CN" altLang="en-US" dirty="0">
            <a:solidFill>
              <a:srgbClr val="C00000"/>
            </a:solidFill>
          </a:endParaRPr>
        </a:p>
      </dgm:t>
    </dgm:pt>
    <dgm:pt modelId="{AE1F3B45-74C8-4BF4-851B-1DE1E837F623}" type="parTrans" cxnId="{666ED149-1BDC-4B02-89BF-F76CD43BD76E}">
      <dgm:prSet/>
      <dgm:spPr/>
      <dgm:t>
        <a:bodyPr/>
        <a:lstStyle/>
        <a:p>
          <a:endParaRPr lang="zh-CN" altLang="en-US"/>
        </a:p>
      </dgm:t>
    </dgm:pt>
    <dgm:pt modelId="{0AE7F7C8-4D4D-4C1E-BDE1-03D77814E70E}" type="sibTrans" cxnId="{666ED149-1BDC-4B02-89BF-F76CD43BD76E}">
      <dgm:prSet/>
      <dgm:spPr/>
      <dgm:t>
        <a:bodyPr/>
        <a:lstStyle/>
        <a:p>
          <a:endParaRPr lang="zh-CN" altLang="en-US"/>
        </a:p>
      </dgm:t>
    </dgm:pt>
    <dgm:pt modelId="{720133CA-CAAD-40EB-A6B3-B8BA91707A78}" type="pres">
      <dgm:prSet presAssocID="{03CB2DEB-59B7-4C70-879F-2C3189815969}" presName="Name0" presStyleCnt="0">
        <dgm:presLayoutVars>
          <dgm:chMax val="11"/>
          <dgm:chPref val="11"/>
          <dgm:dir/>
          <dgm:resizeHandles/>
        </dgm:presLayoutVars>
      </dgm:prSet>
      <dgm:spPr/>
      <dgm:t>
        <a:bodyPr/>
        <a:lstStyle/>
        <a:p>
          <a:endParaRPr lang="zh-CN" altLang="en-US"/>
        </a:p>
      </dgm:t>
    </dgm:pt>
    <dgm:pt modelId="{DDEEF26A-30CB-4209-A47A-197CBEB413A1}" type="pres">
      <dgm:prSet presAssocID="{2C3FF919-A992-445F-9417-25A2A2134A2B}" presName="Accent3" presStyleCnt="0"/>
      <dgm:spPr/>
    </dgm:pt>
    <dgm:pt modelId="{0A4905F2-4926-4341-8707-83D068EDAA68}" type="pres">
      <dgm:prSet presAssocID="{2C3FF919-A992-445F-9417-25A2A2134A2B}" presName="Accent" presStyleLbl="node1" presStyleIdx="0" presStyleCnt="3"/>
      <dgm:spPr/>
    </dgm:pt>
    <dgm:pt modelId="{073E4F4B-B273-418E-A667-A919B6290757}" type="pres">
      <dgm:prSet presAssocID="{2C3FF919-A992-445F-9417-25A2A2134A2B}" presName="ParentBackground3" presStyleCnt="0"/>
      <dgm:spPr/>
    </dgm:pt>
    <dgm:pt modelId="{3F66B6F4-B087-4AE8-B0BD-9ECE450F75E5}" type="pres">
      <dgm:prSet presAssocID="{2C3FF919-A992-445F-9417-25A2A2134A2B}" presName="ParentBackground" presStyleLbl="fgAcc1" presStyleIdx="0" presStyleCnt="3"/>
      <dgm:spPr/>
      <dgm:t>
        <a:bodyPr/>
        <a:lstStyle/>
        <a:p>
          <a:endParaRPr lang="zh-CN" altLang="en-US"/>
        </a:p>
      </dgm:t>
    </dgm:pt>
    <dgm:pt modelId="{EC19A498-0EE9-4366-B435-30D130AAD712}" type="pres">
      <dgm:prSet presAssocID="{2C3FF919-A992-445F-9417-25A2A2134A2B}" presName="Parent3" presStyleLbl="revTx" presStyleIdx="0" presStyleCnt="0">
        <dgm:presLayoutVars>
          <dgm:chMax val="1"/>
          <dgm:chPref val="1"/>
          <dgm:bulletEnabled val="1"/>
        </dgm:presLayoutVars>
      </dgm:prSet>
      <dgm:spPr/>
      <dgm:t>
        <a:bodyPr/>
        <a:lstStyle/>
        <a:p>
          <a:endParaRPr lang="zh-CN" altLang="en-US"/>
        </a:p>
      </dgm:t>
    </dgm:pt>
    <dgm:pt modelId="{A386E38A-C033-4822-B13C-F0134F6FE951}" type="pres">
      <dgm:prSet presAssocID="{6213FA61-23B9-4DAD-B2E6-025F1C79CE36}" presName="Accent2" presStyleCnt="0"/>
      <dgm:spPr/>
    </dgm:pt>
    <dgm:pt modelId="{90650E6C-9657-4929-BC3F-9E9696343928}" type="pres">
      <dgm:prSet presAssocID="{6213FA61-23B9-4DAD-B2E6-025F1C79CE36}" presName="Accent" presStyleLbl="node1" presStyleIdx="1" presStyleCnt="3"/>
      <dgm:spPr/>
    </dgm:pt>
    <dgm:pt modelId="{5BE70A3E-9364-4515-A8B8-A6519D3B14F3}" type="pres">
      <dgm:prSet presAssocID="{6213FA61-23B9-4DAD-B2E6-025F1C79CE36}" presName="ParentBackground2" presStyleCnt="0"/>
      <dgm:spPr/>
    </dgm:pt>
    <dgm:pt modelId="{F85972B3-AA75-48FB-A645-D787A7176B91}" type="pres">
      <dgm:prSet presAssocID="{6213FA61-23B9-4DAD-B2E6-025F1C79CE36}" presName="ParentBackground" presStyleLbl="fgAcc1" presStyleIdx="1" presStyleCnt="3"/>
      <dgm:spPr/>
      <dgm:t>
        <a:bodyPr/>
        <a:lstStyle/>
        <a:p>
          <a:endParaRPr lang="zh-CN" altLang="en-US"/>
        </a:p>
      </dgm:t>
    </dgm:pt>
    <dgm:pt modelId="{34E2CD86-3952-4E26-960F-C5763EA1C708}" type="pres">
      <dgm:prSet presAssocID="{6213FA61-23B9-4DAD-B2E6-025F1C79CE36}" presName="Parent2" presStyleLbl="revTx" presStyleIdx="0" presStyleCnt="0">
        <dgm:presLayoutVars>
          <dgm:chMax val="1"/>
          <dgm:chPref val="1"/>
          <dgm:bulletEnabled val="1"/>
        </dgm:presLayoutVars>
      </dgm:prSet>
      <dgm:spPr/>
      <dgm:t>
        <a:bodyPr/>
        <a:lstStyle/>
        <a:p>
          <a:endParaRPr lang="zh-CN" altLang="en-US"/>
        </a:p>
      </dgm:t>
    </dgm:pt>
    <dgm:pt modelId="{F5CC6989-09F0-49C1-AF8A-C47D5D27859A}" type="pres">
      <dgm:prSet presAssocID="{D09E5480-A409-4587-8832-B572B96B159F}" presName="Accent1" presStyleCnt="0"/>
      <dgm:spPr/>
    </dgm:pt>
    <dgm:pt modelId="{2350C875-095F-4095-A678-087434805290}" type="pres">
      <dgm:prSet presAssocID="{D09E5480-A409-4587-8832-B572B96B159F}" presName="Accent" presStyleLbl="node1" presStyleIdx="2" presStyleCnt="3"/>
      <dgm:spPr/>
    </dgm:pt>
    <dgm:pt modelId="{6DDEB254-B32F-4285-BECA-B283B1F766C7}" type="pres">
      <dgm:prSet presAssocID="{D09E5480-A409-4587-8832-B572B96B159F}" presName="ParentBackground1" presStyleCnt="0"/>
      <dgm:spPr/>
    </dgm:pt>
    <dgm:pt modelId="{B0399F59-4815-4FE3-88CE-CD4296F43736}" type="pres">
      <dgm:prSet presAssocID="{D09E5480-A409-4587-8832-B572B96B159F}" presName="ParentBackground" presStyleLbl="fgAcc1" presStyleIdx="2" presStyleCnt="3"/>
      <dgm:spPr/>
      <dgm:t>
        <a:bodyPr/>
        <a:lstStyle/>
        <a:p>
          <a:endParaRPr lang="zh-CN" altLang="en-US"/>
        </a:p>
      </dgm:t>
    </dgm:pt>
    <dgm:pt modelId="{673EB82B-A96C-4BCC-B663-C8F4BCE66DF0}" type="pres">
      <dgm:prSet presAssocID="{D09E5480-A409-4587-8832-B572B96B159F}" presName="Parent1" presStyleLbl="revTx" presStyleIdx="0" presStyleCnt="0">
        <dgm:presLayoutVars>
          <dgm:chMax val="1"/>
          <dgm:chPref val="1"/>
          <dgm:bulletEnabled val="1"/>
        </dgm:presLayoutVars>
      </dgm:prSet>
      <dgm:spPr/>
      <dgm:t>
        <a:bodyPr/>
        <a:lstStyle/>
        <a:p>
          <a:endParaRPr lang="zh-CN" altLang="en-US"/>
        </a:p>
      </dgm:t>
    </dgm:pt>
  </dgm:ptLst>
  <dgm:cxnLst>
    <dgm:cxn modelId="{21A28038-50C8-4AEE-8CA0-99B1C7312E7B}" type="presOf" srcId="{03CB2DEB-59B7-4C70-879F-2C3189815969}" destId="{720133CA-CAAD-40EB-A6B3-B8BA91707A78}" srcOrd="0" destOrd="0" presId="urn:microsoft.com/office/officeart/2011/layout/CircleProcess"/>
    <dgm:cxn modelId="{BD99B730-519A-41B2-AF98-465FF964F7D5}" type="presOf" srcId="{6213FA61-23B9-4DAD-B2E6-025F1C79CE36}" destId="{F85972B3-AA75-48FB-A645-D787A7176B91}" srcOrd="0" destOrd="0" presId="urn:microsoft.com/office/officeart/2011/layout/CircleProcess"/>
    <dgm:cxn modelId="{666ED149-1BDC-4B02-89BF-F76CD43BD76E}" srcId="{03CB2DEB-59B7-4C70-879F-2C3189815969}" destId="{2C3FF919-A992-445F-9417-25A2A2134A2B}" srcOrd="2" destOrd="0" parTransId="{AE1F3B45-74C8-4BF4-851B-1DE1E837F623}" sibTransId="{0AE7F7C8-4D4D-4C1E-BDE1-03D77814E70E}"/>
    <dgm:cxn modelId="{03C98A89-54C3-4623-BC47-62E961B88FF0}" srcId="{03CB2DEB-59B7-4C70-879F-2C3189815969}" destId="{D09E5480-A409-4587-8832-B572B96B159F}" srcOrd="0" destOrd="0" parTransId="{D3BC0962-10D6-4929-9FCD-41DAF1E80236}" sibTransId="{1417CD6E-E591-4C7C-9B75-D2559A32EA30}"/>
    <dgm:cxn modelId="{F3E9AFDB-0211-4294-A431-38B20FE64E29}" type="presOf" srcId="{2C3FF919-A992-445F-9417-25A2A2134A2B}" destId="{3F66B6F4-B087-4AE8-B0BD-9ECE450F75E5}" srcOrd="0" destOrd="0" presId="urn:microsoft.com/office/officeart/2011/layout/CircleProcess"/>
    <dgm:cxn modelId="{C5CFA48A-E833-41AB-B421-2A2D846492A7}" type="presOf" srcId="{D09E5480-A409-4587-8832-B572B96B159F}" destId="{B0399F59-4815-4FE3-88CE-CD4296F43736}" srcOrd="0" destOrd="0" presId="urn:microsoft.com/office/officeart/2011/layout/CircleProcess"/>
    <dgm:cxn modelId="{CFCD2171-4EBB-4E69-AA7B-3EF3D374EFCA}" srcId="{03CB2DEB-59B7-4C70-879F-2C3189815969}" destId="{6213FA61-23B9-4DAD-B2E6-025F1C79CE36}" srcOrd="1" destOrd="0" parTransId="{CA7B1961-C7E5-49D6-8869-1A62F77799D6}" sibTransId="{9F74DDE1-091C-45B0-8400-5A9C7E6DD487}"/>
    <dgm:cxn modelId="{7F6C8324-DC89-475D-986A-DD3330A4813A}" type="presOf" srcId="{2C3FF919-A992-445F-9417-25A2A2134A2B}" destId="{EC19A498-0EE9-4366-B435-30D130AAD712}" srcOrd="1" destOrd="0" presId="urn:microsoft.com/office/officeart/2011/layout/CircleProcess"/>
    <dgm:cxn modelId="{F5C6FB5C-30C2-4176-BC4E-4867F8FF8128}" type="presOf" srcId="{D09E5480-A409-4587-8832-B572B96B159F}" destId="{673EB82B-A96C-4BCC-B663-C8F4BCE66DF0}" srcOrd="1" destOrd="0" presId="urn:microsoft.com/office/officeart/2011/layout/CircleProcess"/>
    <dgm:cxn modelId="{D3766A5E-3DEA-4A18-AE17-3159874B6601}" type="presOf" srcId="{6213FA61-23B9-4DAD-B2E6-025F1C79CE36}" destId="{34E2CD86-3952-4E26-960F-C5763EA1C708}" srcOrd="1" destOrd="0" presId="urn:microsoft.com/office/officeart/2011/layout/CircleProcess"/>
    <dgm:cxn modelId="{F7DD6264-C2B6-4C3B-B2AD-309654BF4362}" type="presParOf" srcId="{720133CA-CAAD-40EB-A6B3-B8BA91707A78}" destId="{DDEEF26A-30CB-4209-A47A-197CBEB413A1}" srcOrd="0" destOrd="0" presId="urn:microsoft.com/office/officeart/2011/layout/CircleProcess"/>
    <dgm:cxn modelId="{1ABC72E6-F961-4176-9924-ACA99BA2884A}" type="presParOf" srcId="{DDEEF26A-30CB-4209-A47A-197CBEB413A1}" destId="{0A4905F2-4926-4341-8707-83D068EDAA68}" srcOrd="0" destOrd="0" presId="urn:microsoft.com/office/officeart/2011/layout/CircleProcess"/>
    <dgm:cxn modelId="{7418399A-B3E8-4CB9-868A-2357A9C5A57D}" type="presParOf" srcId="{720133CA-CAAD-40EB-A6B3-B8BA91707A78}" destId="{073E4F4B-B273-418E-A667-A919B6290757}" srcOrd="1" destOrd="0" presId="urn:microsoft.com/office/officeart/2011/layout/CircleProcess"/>
    <dgm:cxn modelId="{E4C912BF-507D-4AA6-9A71-FEFA9116C59C}" type="presParOf" srcId="{073E4F4B-B273-418E-A667-A919B6290757}" destId="{3F66B6F4-B087-4AE8-B0BD-9ECE450F75E5}" srcOrd="0" destOrd="0" presId="urn:microsoft.com/office/officeart/2011/layout/CircleProcess"/>
    <dgm:cxn modelId="{7360CAE6-875E-4830-AF56-7377D1A8B1ED}" type="presParOf" srcId="{720133CA-CAAD-40EB-A6B3-B8BA91707A78}" destId="{EC19A498-0EE9-4366-B435-30D130AAD712}" srcOrd="2" destOrd="0" presId="urn:microsoft.com/office/officeart/2011/layout/CircleProcess"/>
    <dgm:cxn modelId="{E33148CE-02E3-4D85-B1AA-E9BEE95A9C4F}" type="presParOf" srcId="{720133CA-CAAD-40EB-A6B3-B8BA91707A78}" destId="{A386E38A-C033-4822-B13C-F0134F6FE951}" srcOrd="3" destOrd="0" presId="urn:microsoft.com/office/officeart/2011/layout/CircleProcess"/>
    <dgm:cxn modelId="{FAF154EF-0003-41BD-927A-B9D61E774D2B}" type="presParOf" srcId="{A386E38A-C033-4822-B13C-F0134F6FE951}" destId="{90650E6C-9657-4929-BC3F-9E9696343928}" srcOrd="0" destOrd="0" presId="urn:microsoft.com/office/officeart/2011/layout/CircleProcess"/>
    <dgm:cxn modelId="{0114EB52-673A-4742-8253-A3F1FA2F14DA}" type="presParOf" srcId="{720133CA-CAAD-40EB-A6B3-B8BA91707A78}" destId="{5BE70A3E-9364-4515-A8B8-A6519D3B14F3}" srcOrd="4" destOrd="0" presId="urn:microsoft.com/office/officeart/2011/layout/CircleProcess"/>
    <dgm:cxn modelId="{57BC3385-02BE-4C27-8F0A-5C0BAE414704}" type="presParOf" srcId="{5BE70A3E-9364-4515-A8B8-A6519D3B14F3}" destId="{F85972B3-AA75-48FB-A645-D787A7176B91}" srcOrd="0" destOrd="0" presId="urn:microsoft.com/office/officeart/2011/layout/CircleProcess"/>
    <dgm:cxn modelId="{20335AD0-D4E1-4EED-9E3A-F5565BA3990F}" type="presParOf" srcId="{720133CA-CAAD-40EB-A6B3-B8BA91707A78}" destId="{34E2CD86-3952-4E26-960F-C5763EA1C708}" srcOrd="5" destOrd="0" presId="urn:microsoft.com/office/officeart/2011/layout/CircleProcess"/>
    <dgm:cxn modelId="{CC4C59EE-8F99-41B3-9B20-F945E39B5756}" type="presParOf" srcId="{720133CA-CAAD-40EB-A6B3-B8BA91707A78}" destId="{F5CC6989-09F0-49C1-AF8A-C47D5D27859A}" srcOrd="6" destOrd="0" presId="urn:microsoft.com/office/officeart/2011/layout/CircleProcess"/>
    <dgm:cxn modelId="{57916BF5-90F5-4CB4-B619-DFF7D4423E4C}" type="presParOf" srcId="{F5CC6989-09F0-49C1-AF8A-C47D5D27859A}" destId="{2350C875-095F-4095-A678-087434805290}" srcOrd="0" destOrd="0" presId="urn:microsoft.com/office/officeart/2011/layout/CircleProcess"/>
    <dgm:cxn modelId="{A5B18E39-FBFD-49E8-AC1B-3325E7061643}" type="presParOf" srcId="{720133CA-CAAD-40EB-A6B3-B8BA91707A78}" destId="{6DDEB254-B32F-4285-BECA-B283B1F766C7}" srcOrd="7" destOrd="0" presId="urn:microsoft.com/office/officeart/2011/layout/CircleProcess"/>
    <dgm:cxn modelId="{A0974BAF-D5D3-421E-8647-A2AAB05CDDCB}" type="presParOf" srcId="{6DDEB254-B32F-4285-BECA-B283B1F766C7}" destId="{B0399F59-4815-4FE3-88CE-CD4296F43736}" srcOrd="0" destOrd="0" presId="urn:microsoft.com/office/officeart/2011/layout/CircleProcess"/>
    <dgm:cxn modelId="{0FF79D29-23F3-46E8-AF27-1774038034CE}" type="presParOf" srcId="{720133CA-CAAD-40EB-A6B3-B8BA91707A78}" destId="{673EB82B-A96C-4BCC-B663-C8F4BCE66DF0}" srcOrd="8"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39FC4D-CFFC-44AC-97AE-C43B914BC23E}" type="doc">
      <dgm:prSet loTypeId="urn:microsoft.com/office/officeart/2005/8/layout/hProcess9" loCatId="process" qsTypeId="urn:microsoft.com/office/officeart/2005/8/quickstyle/3d1" qsCatId="3D" csTypeId="urn:microsoft.com/office/officeart/2005/8/colors/accent1_2" csCatId="accent1" phldr="1"/>
      <dgm:spPr/>
    </dgm:pt>
    <dgm:pt modelId="{E40664FF-BBA4-4F33-90DF-3DF3D875CEF5}">
      <dgm:prSet phldrT="[文本]">
        <dgm:style>
          <a:lnRef idx="1">
            <a:schemeClr val="accent2"/>
          </a:lnRef>
          <a:fillRef idx="2">
            <a:schemeClr val="accent2"/>
          </a:fillRef>
          <a:effectRef idx="1">
            <a:schemeClr val="accent2"/>
          </a:effectRef>
          <a:fontRef idx="minor">
            <a:schemeClr val="dk1"/>
          </a:fontRef>
        </dgm:style>
      </dgm:prSet>
      <dgm:spPr/>
      <dgm:t>
        <a:bodyPr/>
        <a:lstStyle/>
        <a:p>
          <a:r>
            <a:rPr lang="zh-CN" altLang="en-US" dirty="0" smtClean="0">
              <a:solidFill>
                <a:schemeClr val="tx2">
                  <a:lumMod val="95000"/>
                  <a:lumOff val="5000"/>
                </a:schemeClr>
              </a:solidFill>
            </a:rPr>
            <a:t>灵活的发展</a:t>
          </a:r>
          <a:r>
            <a:rPr lang="en-US" dirty="0" smtClean="0">
              <a:solidFill>
                <a:schemeClr val="tx2">
                  <a:lumMod val="95000"/>
                  <a:lumOff val="5000"/>
                </a:schemeClr>
              </a:solidFill>
            </a:rPr>
            <a:t> (build-on) </a:t>
          </a:r>
          <a:endParaRPr lang="zh-CN" altLang="en-US" dirty="0">
            <a:solidFill>
              <a:schemeClr val="tx2">
                <a:lumMod val="95000"/>
                <a:lumOff val="5000"/>
              </a:schemeClr>
            </a:solidFill>
          </a:endParaRPr>
        </a:p>
      </dgm:t>
    </dgm:pt>
    <dgm:pt modelId="{337974A2-042C-47CD-BB1E-8B9EC3CC4BA0}" type="parTrans" cxnId="{E82F7C8C-4B4C-462A-A70D-106EEA9EC256}">
      <dgm:prSet/>
      <dgm:spPr/>
      <dgm:t>
        <a:bodyPr/>
        <a:lstStyle/>
        <a:p>
          <a:endParaRPr lang="zh-CN" altLang="en-US"/>
        </a:p>
      </dgm:t>
    </dgm:pt>
    <dgm:pt modelId="{343B2CD1-5CCC-470D-96CE-BF2173B9F2A2}" type="sibTrans" cxnId="{E82F7C8C-4B4C-462A-A70D-106EEA9EC256}">
      <dgm:prSet/>
      <dgm:spPr/>
      <dgm:t>
        <a:bodyPr/>
        <a:lstStyle/>
        <a:p>
          <a:endParaRPr lang="zh-CN" altLang="en-US"/>
        </a:p>
      </dgm:t>
    </dgm:pt>
    <dgm:pt modelId="{945E9346-06BE-4DBC-A449-40171DDD33D0}">
      <dgm:prSet phldrT="[文本]">
        <dgm:style>
          <a:lnRef idx="1">
            <a:schemeClr val="accent2"/>
          </a:lnRef>
          <a:fillRef idx="2">
            <a:schemeClr val="accent2"/>
          </a:fillRef>
          <a:effectRef idx="1">
            <a:schemeClr val="accent2"/>
          </a:effectRef>
          <a:fontRef idx="minor">
            <a:schemeClr val="dk1"/>
          </a:fontRef>
        </dgm:style>
      </dgm:prSet>
      <dgm:spPr/>
      <dgm:t>
        <a:bodyPr/>
        <a:lstStyle/>
        <a:p>
          <a:r>
            <a:rPr lang="zh-CN" altLang="en-US" dirty="0" smtClean="0">
              <a:solidFill>
                <a:schemeClr val="tx2">
                  <a:lumMod val="95000"/>
                  <a:lumOff val="5000"/>
                </a:schemeClr>
              </a:solidFill>
            </a:rPr>
            <a:t>点评、引用和参考</a:t>
          </a:r>
        </a:p>
      </dgm:t>
    </dgm:pt>
    <dgm:pt modelId="{C30931E7-5FFC-434E-9AD7-EAAD0AE7DB32}" type="parTrans" cxnId="{8D680DA6-1813-4CF4-918E-4A78A635FC3A}">
      <dgm:prSet/>
      <dgm:spPr/>
      <dgm:t>
        <a:bodyPr/>
        <a:lstStyle/>
        <a:p>
          <a:endParaRPr lang="zh-CN" altLang="en-US"/>
        </a:p>
      </dgm:t>
    </dgm:pt>
    <dgm:pt modelId="{3D5483E8-0C39-45A4-95C9-978C3EA3262E}" type="sibTrans" cxnId="{8D680DA6-1813-4CF4-918E-4A78A635FC3A}">
      <dgm:prSet/>
      <dgm:spPr/>
      <dgm:t>
        <a:bodyPr/>
        <a:lstStyle/>
        <a:p>
          <a:endParaRPr lang="zh-CN" altLang="en-US"/>
        </a:p>
      </dgm:t>
    </dgm:pt>
    <dgm:pt modelId="{FCEC5C2F-E52C-4929-A776-804EE73834B5}">
      <dgm:prSet phldrT="[文本]">
        <dgm:style>
          <a:lnRef idx="1">
            <a:schemeClr val="accent6"/>
          </a:lnRef>
          <a:fillRef idx="2">
            <a:schemeClr val="accent6"/>
          </a:fillRef>
          <a:effectRef idx="1">
            <a:schemeClr val="accent6"/>
          </a:effectRef>
          <a:fontRef idx="minor">
            <a:schemeClr val="dk1"/>
          </a:fontRef>
        </dgm:style>
      </dgm:prSet>
      <dgm:spPr/>
      <dgm:t>
        <a:bodyPr/>
        <a:lstStyle/>
        <a:p>
          <a:r>
            <a:rPr lang="zh-CN" altLang="en-US" dirty="0" smtClean="0">
              <a:solidFill>
                <a:schemeClr val="tx2">
                  <a:lumMod val="95000"/>
                  <a:lumOff val="5000"/>
                </a:schemeClr>
              </a:solidFill>
            </a:rPr>
            <a:t>多种索引</a:t>
          </a:r>
        </a:p>
      </dgm:t>
    </dgm:pt>
    <dgm:pt modelId="{7B190252-78B2-4607-A26B-2FF5310C6F4A}" type="parTrans" cxnId="{06997BD2-053F-47A5-AAC3-94E35B56FD98}">
      <dgm:prSet/>
      <dgm:spPr/>
      <dgm:t>
        <a:bodyPr/>
        <a:lstStyle/>
        <a:p>
          <a:endParaRPr lang="zh-CN" altLang="en-US"/>
        </a:p>
      </dgm:t>
    </dgm:pt>
    <dgm:pt modelId="{13C8F01B-DA1B-4465-A96F-301B7DCE024E}" type="sibTrans" cxnId="{06997BD2-053F-47A5-AAC3-94E35B56FD98}">
      <dgm:prSet/>
      <dgm:spPr/>
      <dgm:t>
        <a:bodyPr/>
        <a:lstStyle/>
        <a:p>
          <a:endParaRPr lang="zh-CN" altLang="en-US"/>
        </a:p>
      </dgm:t>
    </dgm:pt>
    <dgm:pt modelId="{7E660111-7137-49B1-986E-EB2FE54A2598}" type="pres">
      <dgm:prSet presAssocID="{3B39FC4D-CFFC-44AC-97AE-C43B914BC23E}" presName="CompostProcess" presStyleCnt="0">
        <dgm:presLayoutVars>
          <dgm:dir/>
          <dgm:resizeHandles val="exact"/>
        </dgm:presLayoutVars>
      </dgm:prSet>
      <dgm:spPr/>
    </dgm:pt>
    <dgm:pt modelId="{EBDACECC-DDB6-4188-80C1-4829AEDF57CA}" type="pres">
      <dgm:prSet presAssocID="{3B39FC4D-CFFC-44AC-97AE-C43B914BC23E}" presName="arrow" presStyleLbl="bgShp" presStyleIdx="0" presStyleCnt="1">
        <dgm:style>
          <a:lnRef idx="2">
            <a:schemeClr val="accent4">
              <a:shade val="50000"/>
            </a:schemeClr>
          </a:lnRef>
          <a:fillRef idx="1">
            <a:schemeClr val="accent4"/>
          </a:fillRef>
          <a:effectRef idx="0">
            <a:schemeClr val="accent4"/>
          </a:effectRef>
          <a:fontRef idx="minor">
            <a:schemeClr val="lt1"/>
          </a:fontRef>
        </dgm:style>
      </dgm:prSet>
      <dgm:spPr/>
    </dgm:pt>
    <dgm:pt modelId="{232555A4-6B20-4133-BB69-1EDBCA75D854}" type="pres">
      <dgm:prSet presAssocID="{3B39FC4D-CFFC-44AC-97AE-C43B914BC23E}" presName="linearProcess" presStyleCnt="0"/>
      <dgm:spPr/>
    </dgm:pt>
    <dgm:pt modelId="{F2526066-5034-46EE-9792-D475044395F4}" type="pres">
      <dgm:prSet presAssocID="{E40664FF-BBA4-4F33-90DF-3DF3D875CEF5}" presName="textNode" presStyleLbl="node1" presStyleIdx="0" presStyleCnt="3">
        <dgm:presLayoutVars>
          <dgm:bulletEnabled val="1"/>
        </dgm:presLayoutVars>
      </dgm:prSet>
      <dgm:spPr/>
      <dgm:t>
        <a:bodyPr/>
        <a:lstStyle/>
        <a:p>
          <a:endParaRPr lang="zh-CN" altLang="en-US"/>
        </a:p>
      </dgm:t>
    </dgm:pt>
    <dgm:pt modelId="{C5B49BCD-F9A5-4961-A59B-F6AE618F5E29}" type="pres">
      <dgm:prSet presAssocID="{343B2CD1-5CCC-470D-96CE-BF2173B9F2A2}" presName="sibTrans" presStyleCnt="0"/>
      <dgm:spPr/>
    </dgm:pt>
    <dgm:pt modelId="{3C53E66B-D10B-49BC-885A-8BE37F0C90C5}" type="pres">
      <dgm:prSet presAssocID="{945E9346-06BE-4DBC-A449-40171DDD33D0}" presName="textNode" presStyleLbl="node1" presStyleIdx="1" presStyleCnt="3">
        <dgm:presLayoutVars>
          <dgm:bulletEnabled val="1"/>
        </dgm:presLayoutVars>
      </dgm:prSet>
      <dgm:spPr/>
      <dgm:t>
        <a:bodyPr/>
        <a:lstStyle/>
        <a:p>
          <a:endParaRPr lang="zh-CN" altLang="en-US"/>
        </a:p>
      </dgm:t>
    </dgm:pt>
    <dgm:pt modelId="{356B0EB5-8E5D-4D7F-86D7-3B58CCC2FD2A}" type="pres">
      <dgm:prSet presAssocID="{3D5483E8-0C39-45A4-95C9-978C3EA3262E}" presName="sibTrans" presStyleCnt="0"/>
      <dgm:spPr/>
    </dgm:pt>
    <dgm:pt modelId="{B4E82155-9F72-487E-9735-86A575828199}" type="pres">
      <dgm:prSet presAssocID="{FCEC5C2F-E52C-4929-A776-804EE73834B5}" presName="textNode" presStyleLbl="node1" presStyleIdx="2" presStyleCnt="3">
        <dgm:presLayoutVars>
          <dgm:bulletEnabled val="1"/>
        </dgm:presLayoutVars>
      </dgm:prSet>
      <dgm:spPr/>
      <dgm:t>
        <a:bodyPr/>
        <a:lstStyle/>
        <a:p>
          <a:endParaRPr lang="zh-CN" altLang="en-US"/>
        </a:p>
      </dgm:t>
    </dgm:pt>
  </dgm:ptLst>
  <dgm:cxnLst>
    <dgm:cxn modelId="{01EAB8D9-DD92-4F62-98F3-38FEF575A426}" type="presOf" srcId="{3B39FC4D-CFFC-44AC-97AE-C43B914BC23E}" destId="{7E660111-7137-49B1-986E-EB2FE54A2598}" srcOrd="0" destOrd="0" presId="urn:microsoft.com/office/officeart/2005/8/layout/hProcess9"/>
    <dgm:cxn modelId="{06997BD2-053F-47A5-AAC3-94E35B56FD98}" srcId="{3B39FC4D-CFFC-44AC-97AE-C43B914BC23E}" destId="{FCEC5C2F-E52C-4929-A776-804EE73834B5}" srcOrd="2" destOrd="0" parTransId="{7B190252-78B2-4607-A26B-2FF5310C6F4A}" sibTransId="{13C8F01B-DA1B-4465-A96F-301B7DCE024E}"/>
    <dgm:cxn modelId="{B6354AD4-AED1-4F84-8A42-5296094B48BF}" type="presOf" srcId="{E40664FF-BBA4-4F33-90DF-3DF3D875CEF5}" destId="{F2526066-5034-46EE-9792-D475044395F4}" srcOrd="0" destOrd="0" presId="urn:microsoft.com/office/officeart/2005/8/layout/hProcess9"/>
    <dgm:cxn modelId="{D7CA6AF7-013A-49F4-9BD8-964D152E1E1A}" type="presOf" srcId="{FCEC5C2F-E52C-4929-A776-804EE73834B5}" destId="{B4E82155-9F72-487E-9735-86A575828199}" srcOrd="0" destOrd="0" presId="urn:microsoft.com/office/officeart/2005/8/layout/hProcess9"/>
    <dgm:cxn modelId="{8D680DA6-1813-4CF4-918E-4A78A635FC3A}" srcId="{3B39FC4D-CFFC-44AC-97AE-C43B914BC23E}" destId="{945E9346-06BE-4DBC-A449-40171DDD33D0}" srcOrd="1" destOrd="0" parTransId="{C30931E7-5FFC-434E-9AD7-EAAD0AE7DB32}" sibTransId="{3D5483E8-0C39-45A4-95C9-978C3EA3262E}"/>
    <dgm:cxn modelId="{E82F7C8C-4B4C-462A-A70D-106EEA9EC256}" srcId="{3B39FC4D-CFFC-44AC-97AE-C43B914BC23E}" destId="{E40664FF-BBA4-4F33-90DF-3DF3D875CEF5}" srcOrd="0" destOrd="0" parTransId="{337974A2-042C-47CD-BB1E-8B9EC3CC4BA0}" sibTransId="{343B2CD1-5CCC-470D-96CE-BF2173B9F2A2}"/>
    <dgm:cxn modelId="{B1A39CFB-96C8-4CC5-AC45-110B41231997}" type="presOf" srcId="{945E9346-06BE-4DBC-A449-40171DDD33D0}" destId="{3C53E66B-D10B-49BC-885A-8BE37F0C90C5}" srcOrd="0" destOrd="0" presId="urn:microsoft.com/office/officeart/2005/8/layout/hProcess9"/>
    <dgm:cxn modelId="{29575834-49D9-4C13-B1C4-9B1CD2613B76}" type="presParOf" srcId="{7E660111-7137-49B1-986E-EB2FE54A2598}" destId="{EBDACECC-DDB6-4188-80C1-4829AEDF57CA}" srcOrd="0" destOrd="0" presId="urn:microsoft.com/office/officeart/2005/8/layout/hProcess9"/>
    <dgm:cxn modelId="{0221B328-E4F8-43EA-AA8A-ACAD5F2C0769}" type="presParOf" srcId="{7E660111-7137-49B1-986E-EB2FE54A2598}" destId="{232555A4-6B20-4133-BB69-1EDBCA75D854}" srcOrd="1" destOrd="0" presId="urn:microsoft.com/office/officeart/2005/8/layout/hProcess9"/>
    <dgm:cxn modelId="{B10DF1D2-B11D-4233-9370-0D49F69C3B07}" type="presParOf" srcId="{232555A4-6B20-4133-BB69-1EDBCA75D854}" destId="{F2526066-5034-46EE-9792-D475044395F4}" srcOrd="0" destOrd="0" presId="urn:microsoft.com/office/officeart/2005/8/layout/hProcess9"/>
    <dgm:cxn modelId="{8B7384DD-DE30-42F8-ACD9-E973C30AD626}" type="presParOf" srcId="{232555A4-6B20-4133-BB69-1EDBCA75D854}" destId="{C5B49BCD-F9A5-4961-A59B-F6AE618F5E29}" srcOrd="1" destOrd="0" presId="urn:microsoft.com/office/officeart/2005/8/layout/hProcess9"/>
    <dgm:cxn modelId="{244B1B37-1223-487F-98FD-515421404438}" type="presParOf" srcId="{232555A4-6B20-4133-BB69-1EDBCA75D854}" destId="{3C53E66B-D10B-49BC-885A-8BE37F0C90C5}" srcOrd="2" destOrd="0" presId="urn:microsoft.com/office/officeart/2005/8/layout/hProcess9"/>
    <dgm:cxn modelId="{62CC3B2E-840C-4EE8-85CA-A5B12F943B2C}" type="presParOf" srcId="{232555A4-6B20-4133-BB69-1EDBCA75D854}" destId="{356B0EB5-8E5D-4D7F-86D7-3B58CCC2FD2A}" srcOrd="3" destOrd="0" presId="urn:microsoft.com/office/officeart/2005/8/layout/hProcess9"/>
    <dgm:cxn modelId="{193B677F-73E1-4E64-875B-0B28D4128B7D}" type="presParOf" srcId="{232555A4-6B20-4133-BB69-1EDBCA75D854}" destId="{B4E82155-9F72-487E-9735-86A57582819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BC25DD6-3DD7-482E-A646-AB02FADD8845}" type="doc">
      <dgm:prSet loTypeId="urn:microsoft.com/office/officeart/2008/layout/VerticalCurvedList" loCatId="list" qsTypeId="urn:microsoft.com/office/officeart/2005/8/quickstyle/3d1" qsCatId="3D" csTypeId="urn:microsoft.com/office/officeart/2005/8/colors/colorful5" csCatId="colorful" phldr="1"/>
      <dgm:spPr/>
      <dgm:t>
        <a:bodyPr/>
        <a:lstStyle/>
        <a:p>
          <a:endParaRPr lang="zh-CN" altLang="en-US"/>
        </a:p>
      </dgm:t>
    </dgm:pt>
    <dgm:pt modelId="{8A229096-CDAE-4DF6-A41F-8581EBEA99A5}">
      <dgm:prSet phldrT="[文本]"/>
      <dgm:spPr>
        <a:gradFill rotWithShape="0">
          <a:gsLst>
            <a:gs pos="0">
              <a:srgbClr val="0070C0"/>
            </a:gs>
            <a:gs pos="80000">
              <a:schemeClr val="accent5">
                <a:lumMod val="75000"/>
              </a:schemeClr>
            </a:gs>
            <a:gs pos="100000">
              <a:schemeClr val="accent5">
                <a:lumMod val="50000"/>
              </a:schemeClr>
            </a:gs>
          </a:gsLst>
        </a:gradFill>
      </dgm:spPr>
      <dgm:t>
        <a:bodyPr/>
        <a:lstStyle/>
        <a:p>
          <a:r>
            <a:rPr lang="zh-CN" altLang="en-US" dirty="0" smtClean="0">
              <a:solidFill>
                <a:schemeClr val="accent3"/>
              </a:solidFill>
            </a:rPr>
            <a:t>在设计思想上实现一系列的变革：从关注任务活动到关注思想的持续改进，从强调个人的学习过程和成绩到强调共同体知识的建构，从预先设定好的、教师主导的对话过程到围绕知识建构进行的自组织性的分布式对话。在这种设计思想和技术产品的基础上发展起了一种新的知识建构教学模式以及教学原则。</a:t>
          </a:r>
          <a:endParaRPr lang="zh-CN" altLang="en-US" dirty="0">
            <a:solidFill>
              <a:schemeClr val="accent3"/>
            </a:solidFill>
          </a:endParaRPr>
        </a:p>
      </dgm:t>
    </dgm:pt>
    <dgm:pt modelId="{E2E35780-2FC8-4D39-A7FC-67C29B82E669}" type="parTrans" cxnId="{7AE55D45-BC29-4E2F-9248-DC16B3668B1D}">
      <dgm:prSet/>
      <dgm:spPr/>
      <dgm:t>
        <a:bodyPr/>
        <a:lstStyle/>
        <a:p>
          <a:endParaRPr lang="zh-CN" altLang="en-US"/>
        </a:p>
      </dgm:t>
    </dgm:pt>
    <dgm:pt modelId="{D88D8913-2CC2-48D8-9512-52E8EFABF2DC}" type="sibTrans" cxnId="{7AE55D45-BC29-4E2F-9248-DC16B3668B1D}">
      <dgm:prSet/>
      <dgm:spPr/>
      <dgm:t>
        <a:bodyPr/>
        <a:lstStyle/>
        <a:p>
          <a:endParaRPr lang="zh-CN" altLang="en-US"/>
        </a:p>
      </dgm:t>
    </dgm:pt>
    <dgm:pt modelId="{124E9721-845E-4FB9-B8B8-D751BF7ED67B}">
      <dgm:prSet phldrT="[文本]" custT="1"/>
      <dgm:spPr>
        <a:gradFill rotWithShape="0">
          <a:gsLst>
            <a:gs pos="0">
              <a:schemeClr val="accent2">
                <a:lumMod val="50000"/>
              </a:schemeClr>
            </a:gs>
            <a:gs pos="80000">
              <a:schemeClr val="accent2">
                <a:lumMod val="75000"/>
              </a:schemeClr>
            </a:gs>
            <a:gs pos="100000">
              <a:schemeClr val="accent2">
                <a:lumMod val="75000"/>
              </a:schemeClr>
            </a:gs>
          </a:gsLst>
        </a:gradFill>
      </dgm:spPr>
      <dgm:t>
        <a:bodyPr/>
        <a:lstStyle/>
        <a:p>
          <a:r>
            <a:rPr lang="zh-CN" altLang="en-US" sz="1600" dirty="0" smtClean="0"/>
            <a:t>以后更进一步研究</a:t>
          </a:r>
          <a:r>
            <a:rPr lang="en-US" altLang="en-US" sz="1600" dirty="0" smtClean="0"/>
            <a:t>KBC</a:t>
          </a:r>
          <a:r>
            <a:rPr lang="zh-CN" altLang="en-US" sz="1600" dirty="0" smtClean="0"/>
            <a:t>的认知的、社会文化的动态机制，在实践层面上对</a:t>
          </a:r>
          <a:r>
            <a:rPr lang="en-US" altLang="en-US" sz="1600" dirty="0" smtClean="0"/>
            <a:t>KBC</a:t>
          </a:r>
          <a:r>
            <a:rPr lang="zh-CN" altLang="en-US" sz="1600" dirty="0" smtClean="0"/>
            <a:t>的教学思路和模式开展更进一步的研究，界定</a:t>
          </a:r>
          <a:r>
            <a:rPr lang="en-US" altLang="en-US" sz="1600" dirty="0" smtClean="0"/>
            <a:t>KBC</a:t>
          </a:r>
          <a:r>
            <a:rPr lang="zh-CN" altLang="en-US" sz="1600" dirty="0" smtClean="0"/>
            <a:t>在具体教育情境中可能遇到的各种挑战和障碍，比如观念、师资、学科内容差异、技术条件、学校制度和组织结构、测评方式、文化差异、时间压力等，进而通过持续的</a:t>
          </a:r>
          <a:r>
            <a:rPr lang="zh-CN" altLang="en-US" sz="2000" dirty="0" smtClean="0">
              <a:solidFill>
                <a:schemeClr val="bg1"/>
              </a:solidFill>
            </a:rPr>
            <a:t>设计型研究</a:t>
          </a:r>
          <a:r>
            <a:rPr lang="en-US" altLang="en-US" sz="1600" dirty="0" smtClean="0"/>
            <a:t>——</a:t>
          </a:r>
          <a:r>
            <a:rPr lang="zh-CN" altLang="en-US" sz="1600" dirty="0" smtClean="0"/>
            <a:t>一种针对教育设计而进行的形成性研究，寻找突破障碍的有效途径，通过教育的、组织文化的以及技术的创新建立可持续的支持知识建构的动态机制。</a:t>
          </a:r>
          <a:endParaRPr lang="zh-CN" altLang="en-US" sz="1600" dirty="0"/>
        </a:p>
      </dgm:t>
    </dgm:pt>
    <dgm:pt modelId="{202C9F79-2840-40E2-AE2F-F8AF2ECCCE68}" type="parTrans" cxnId="{78B3AD97-BD92-4AD9-A385-08B8C8DB2B8E}">
      <dgm:prSet/>
      <dgm:spPr/>
      <dgm:t>
        <a:bodyPr/>
        <a:lstStyle/>
        <a:p>
          <a:endParaRPr lang="zh-CN" altLang="en-US"/>
        </a:p>
      </dgm:t>
    </dgm:pt>
    <dgm:pt modelId="{12CD9E4D-60E4-4CBE-BAAE-B16F3011922E}" type="sibTrans" cxnId="{78B3AD97-BD92-4AD9-A385-08B8C8DB2B8E}">
      <dgm:prSet/>
      <dgm:spPr/>
      <dgm:t>
        <a:bodyPr/>
        <a:lstStyle/>
        <a:p>
          <a:endParaRPr lang="zh-CN" altLang="en-US"/>
        </a:p>
      </dgm:t>
    </dgm:pt>
    <dgm:pt modelId="{9124DB56-F920-4A23-AD60-046C3FFBA8AB}" type="pres">
      <dgm:prSet presAssocID="{CBC25DD6-3DD7-482E-A646-AB02FADD8845}" presName="Name0" presStyleCnt="0">
        <dgm:presLayoutVars>
          <dgm:chMax val="7"/>
          <dgm:chPref val="7"/>
          <dgm:dir/>
        </dgm:presLayoutVars>
      </dgm:prSet>
      <dgm:spPr/>
      <dgm:t>
        <a:bodyPr/>
        <a:lstStyle/>
        <a:p>
          <a:endParaRPr lang="zh-CN" altLang="en-US"/>
        </a:p>
      </dgm:t>
    </dgm:pt>
    <dgm:pt modelId="{A48623BA-15A3-4609-A57E-A0B31341246A}" type="pres">
      <dgm:prSet presAssocID="{CBC25DD6-3DD7-482E-A646-AB02FADD8845}" presName="Name1" presStyleCnt="0"/>
      <dgm:spPr/>
    </dgm:pt>
    <dgm:pt modelId="{FE52E856-8204-40B9-BFB2-0DEB11B93C8E}" type="pres">
      <dgm:prSet presAssocID="{CBC25DD6-3DD7-482E-A646-AB02FADD8845}" presName="cycle" presStyleCnt="0"/>
      <dgm:spPr/>
    </dgm:pt>
    <dgm:pt modelId="{A7FFAB63-86A1-46AA-B67A-CF3C02FD2EF4}" type="pres">
      <dgm:prSet presAssocID="{CBC25DD6-3DD7-482E-A646-AB02FADD8845}" presName="srcNode" presStyleLbl="node1" presStyleIdx="0" presStyleCnt="2"/>
      <dgm:spPr/>
    </dgm:pt>
    <dgm:pt modelId="{44836725-0161-49DA-BBDE-366B90BAAE13}" type="pres">
      <dgm:prSet presAssocID="{CBC25DD6-3DD7-482E-A646-AB02FADD8845}" presName="conn" presStyleLbl="parChTrans1D2" presStyleIdx="0" presStyleCnt="1"/>
      <dgm:spPr/>
      <dgm:t>
        <a:bodyPr/>
        <a:lstStyle/>
        <a:p>
          <a:endParaRPr lang="zh-CN" altLang="en-US"/>
        </a:p>
      </dgm:t>
    </dgm:pt>
    <dgm:pt modelId="{65C4BBA5-349C-47BF-A588-A2489946D79C}" type="pres">
      <dgm:prSet presAssocID="{CBC25DD6-3DD7-482E-A646-AB02FADD8845}" presName="extraNode" presStyleLbl="node1" presStyleIdx="0" presStyleCnt="2"/>
      <dgm:spPr/>
    </dgm:pt>
    <dgm:pt modelId="{E5FC99AB-9D83-49A9-8679-D82AA2D1B9DE}" type="pres">
      <dgm:prSet presAssocID="{CBC25DD6-3DD7-482E-A646-AB02FADD8845}" presName="dstNode" presStyleLbl="node1" presStyleIdx="0" presStyleCnt="2"/>
      <dgm:spPr/>
    </dgm:pt>
    <dgm:pt modelId="{0587A1D0-CD70-44D9-AF9B-50404CB2A8D7}" type="pres">
      <dgm:prSet presAssocID="{8A229096-CDAE-4DF6-A41F-8581EBEA99A5}" presName="text_1" presStyleLbl="node1" presStyleIdx="0" presStyleCnt="2" custScaleY="128528">
        <dgm:presLayoutVars>
          <dgm:bulletEnabled val="1"/>
        </dgm:presLayoutVars>
      </dgm:prSet>
      <dgm:spPr/>
      <dgm:t>
        <a:bodyPr/>
        <a:lstStyle/>
        <a:p>
          <a:endParaRPr lang="zh-CN" altLang="en-US"/>
        </a:p>
      </dgm:t>
    </dgm:pt>
    <dgm:pt modelId="{5F4478B5-FEE4-4A4A-9743-EF9E81BF6785}" type="pres">
      <dgm:prSet presAssocID="{8A229096-CDAE-4DF6-A41F-8581EBEA99A5}" presName="accent_1" presStyleCnt="0"/>
      <dgm:spPr/>
    </dgm:pt>
    <dgm:pt modelId="{6984693A-1078-40E7-922A-C8B26A167290}" type="pres">
      <dgm:prSet presAssocID="{8A229096-CDAE-4DF6-A41F-8581EBEA99A5}" presName="accentRepeatNode" presStyleLbl="solidFgAcc1" presStyleIdx="0" presStyleCnt="2"/>
      <dgm:spPr/>
    </dgm:pt>
    <dgm:pt modelId="{97A9542D-2897-4C06-A0E4-B962A4ECB0EB}" type="pres">
      <dgm:prSet presAssocID="{124E9721-845E-4FB9-B8B8-D751BF7ED67B}" presName="text_2" presStyleLbl="node1" presStyleIdx="1" presStyleCnt="2" custScaleY="157344" custLinFactNeighborX="444" custLinFactNeighborY="3804">
        <dgm:presLayoutVars>
          <dgm:bulletEnabled val="1"/>
        </dgm:presLayoutVars>
      </dgm:prSet>
      <dgm:spPr/>
      <dgm:t>
        <a:bodyPr/>
        <a:lstStyle/>
        <a:p>
          <a:endParaRPr lang="zh-CN" altLang="en-US"/>
        </a:p>
      </dgm:t>
    </dgm:pt>
    <dgm:pt modelId="{F90B21DD-069F-42B5-97DD-4C3009E8ABD8}" type="pres">
      <dgm:prSet presAssocID="{124E9721-845E-4FB9-B8B8-D751BF7ED67B}" presName="accent_2" presStyleCnt="0"/>
      <dgm:spPr/>
    </dgm:pt>
    <dgm:pt modelId="{6BE45A17-8D34-493E-A14D-17FCD2BCC26E}" type="pres">
      <dgm:prSet presAssocID="{124E9721-845E-4FB9-B8B8-D751BF7ED67B}" presName="accentRepeatNode" presStyleLbl="solidFgAcc1" presStyleIdx="1" presStyleCnt="2"/>
      <dgm:spPr/>
    </dgm:pt>
  </dgm:ptLst>
  <dgm:cxnLst>
    <dgm:cxn modelId="{6400BC4F-D5EC-4560-A32B-A65A55EB2703}" type="presOf" srcId="{CBC25DD6-3DD7-482E-A646-AB02FADD8845}" destId="{9124DB56-F920-4A23-AD60-046C3FFBA8AB}" srcOrd="0" destOrd="0" presId="urn:microsoft.com/office/officeart/2008/layout/VerticalCurvedList"/>
    <dgm:cxn modelId="{09CF9D3C-AC06-4EF7-9D05-920C52EFD848}" type="presOf" srcId="{8A229096-CDAE-4DF6-A41F-8581EBEA99A5}" destId="{0587A1D0-CD70-44D9-AF9B-50404CB2A8D7}" srcOrd="0" destOrd="0" presId="urn:microsoft.com/office/officeart/2008/layout/VerticalCurvedList"/>
    <dgm:cxn modelId="{86B53BC7-3494-4D49-9A6D-EFE4B317D97D}" type="presOf" srcId="{D88D8913-2CC2-48D8-9512-52E8EFABF2DC}" destId="{44836725-0161-49DA-BBDE-366B90BAAE13}" srcOrd="0" destOrd="0" presId="urn:microsoft.com/office/officeart/2008/layout/VerticalCurvedList"/>
    <dgm:cxn modelId="{78B3AD97-BD92-4AD9-A385-08B8C8DB2B8E}" srcId="{CBC25DD6-3DD7-482E-A646-AB02FADD8845}" destId="{124E9721-845E-4FB9-B8B8-D751BF7ED67B}" srcOrd="1" destOrd="0" parTransId="{202C9F79-2840-40E2-AE2F-F8AF2ECCCE68}" sibTransId="{12CD9E4D-60E4-4CBE-BAAE-B16F3011922E}"/>
    <dgm:cxn modelId="{A88BE5F9-3F29-4182-9BB1-210252C2DF9E}" type="presOf" srcId="{124E9721-845E-4FB9-B8B8-D751BF7ED67B}" destId="{97A9542D-2897-4C06-A0E4-B962A4ECB0EB}" srcOrd="0" destOrd="0" presId="urn:microsoft.com/office/officeart/2008/layout/VerticalCurvedList"/>
    <dgm:cxn modelId="{7AE55D45-BC29-4E2F-9248-DC16B3668B1D}" srcId="{CBC25DD6-3DD7-482E-A646-AB02FADD8845}" destId="{8A229096-CDAE-4DF6-A41F-8581EBEA99A5}" srcOrd="0" destOrd="0" parTransId="{E2E35780-2FC8-4D39-A7FC-67C29B82E669}" sibTransId="{D88D8913-2CC2-48D8-9512-52E8EFABF2DC}"/>
    <dgm:cxn modelId="{432A5B3B-E4E6-4241-B5D2-8EBABB5F30C2}" type="presParOf" srcId="{9124DB56-F920-4A23-AD60-046C3FFBA8AB}" destId="{A48623BA-15A3-4609-A57E-A0B31341246A}" srcOrd="0" destOrd="0" presId="urn:microsoft.com/office/officeart/2008/layout/VerticalCurvedList"/>
    <dgm:cxn modelId="{954881B7-F765-4524-8557-C0146944DF68}" type="presParOf" srcId="{A48623BA-15A3-4609-A57E-A0B31341246A}" destId="{FE52E856-8204-40B9-BFB2-0DEB11B93C8E}" srcOrd="0" destOrd="0" presId="urn:microsoft.com/office/officeart/2008/layout/VerticalCurvedList"/>
    <dgm:cxn modelId="{F848E7FB-F2CB-4B3A-8893-867F3B4A1377}" type="presParOf" srcId="{FE52E856-8204-40B9-BFB2-0DEB11B93C8E}" destId="{A7FFAB63-86A1-46AA-B67A-CF3C02FD2EF4}" srcOrd="0" destOrd="0" presId="urn:microsoft.com/office/officeart/2008/layout/VerticalCurvedList"/>
    <dgm:cxn modelId="{FC8E515E-B200-4FAB-8780-9135BE1370BD}" type="presParOf" srcId="{FE52E856-8204-40B9-BFB2-0DEB11B93C8E}" destId="{44836725-0161-49DA-BBDE-366B90BAAE13}" srcOrd="1" destOrd="0" presId="urn:microsoft.com/office/officeart/2008/layout/VerticalCurvedList"/>
    <dgm:cxn modelId="{422BED27-599C-4682-B291-48FEA868B416}" type="presParOf" srcId="{FE52E856-8204-40B9-BFB2-0DEB11B93C8E}" destId="{65C4BBA5-349C-47BF-A588-A2489946D79C}" srcOrd="2" destOrd="0" presId="urn:microsoft.com/office/officeart/2008/layout/VerticalCurvedList"/>
    <dgm:cxn modelId="{452793B3-C30C-4CA4-B1A2-1A5B2A45056A}" type="presParOf" srcId="{FE52E856-8204-40B9-BFB2-0DEB11B93C8E}" destId="{E5FC99AB-9D83-49A9-8679-D82AA2D1B9DE}" srcOrd="3" destOrd="0" presId="urn:microsoft.com/office/officeart/2008/layout/VerticalCurvedList"/>
    <dgm:cxn modelId="{44AF1D47-BF63-455F-93CD-B2E915BE53DE}" type="presParOf" srcId="{A48623BA-15A3-4609-A57E-A0B31341246A}" destId="{0587A1D0-CD70-44D9-AF9B-50404CB2A8D7}" srcOrd="1" destOrd="0" presId="urn:microsoft.com/office/officeart/2008/layout/VerticalCurvedList"/>
    <dgm:cxn modelId="{CE6282FE-0E66-47E3-A510-DC49548C77CB}" type="presParOf" srcId="{A48623BA-15A3-4609-A57E-A0B31341246A}" destId="{5F4478B5-FEE4-4A4A-9743-EF9E81BF6785}" srcOrd="2" destOrd="0" presId="urn:microsoft.com/office/officeart/2008/layout/VerticalCurvedList"/>
    <dgm:cxn modelId="{21EBA19E-A7BF-4C43-97FB-90D9E035F5A6}" type="presParOf" srcId="{5F4478B5-FEE4-4A4A-9743-EF9E81BF6785}" destId="{6984693A-1078-40E7-922A-C8B26A167290}" srcOrd="0" destOrd="0" presId="urn:microsoft.com/office/officeart/2008/layout/VerticalCurvedList"/>
    <dgm:cxn modelId="{22AFE834-64E3-48F7-97C9-003B677B855A}" type="presParOf" srcId="{A48623BA-15A3-4609-A57E-A0B31341246A}" destId="{97A9542D-2897-4C06-A0E4-B962A4ECB0EB}" srcOrd="3" destOrd="0" presId="urn:microsoft.com/office/officeart/2008/layout/VerticalCurvedList"/>
    <dgm:cxn modelId="{C6564652-13DE-4612-8C96-039F2643AFC7}" type="presParOf" srcId="{A48623BA-15A3-4609-A57E-A0B31341246A}" destId="{F90B21DD-069F-42B5-97DD-4C3009E8ABD8}" srcOrd="4" destOrd="0" presId="urn:microsoft.com/office/officeart/2008/layout/VerticalCurvedList"/>
    <dgm:cxn modelId="{47D943C2-72A7-4F68-83B9-E486CB2D5E8A}" type="presParOf" srcId="{F90B21DD-069F-42B5-97DD-4C3009E8ABD8}" destId="{6BE45A17-8D34-493E-A14D-17FCD2BCC26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4905F2-4926-4341-8707-83D068EDAA68}">
      <dsp:nvSpPr>
        <dsp:cNvPr id="0" name=""/>
        <dsp:cNvSpPr/>
      </dsp:nvSpPr>
      <dsp:spPr>
        <a:xfrm>
          <a:off x="6186690" y="1411128"/>
          <a:ext cx="2698743" cy="2699243"/>
        </a:xfrm>
        <a:prstGeom prst="ellips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3F66B6F4-B087-4AE8-B0BD-9ECE450F75E5}">
      <dsp:nvSpPr>
        <dsp:cNvPr id="0" name=""/>
        <dsp:cNvSpPr/>
      </dsp:nvSpPr>
      <dsp:spPr>
        <a:xfrm>
          <a:off x="6276297" y="1501119"/>
          <a:ext cx="2519530" cy="2519261"/>
        </a:xfrm>
        <a:prstGeom prst="ellipse">
          <a:avLst/>
        </a:prstGeom>
        <a:solidFill>
          <a:schemeClr val="lt1">
            <a:alpha val="90000"/>
            <a:hueOff val="0"/>
            <a:satOff val="0"/>
            <a:lumOff val="0"/>
            <a:alphaOff val="0"/>
          </a:schemeClr>
        </a:solidFill>
        <a:ln>
          <a:no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zh-CN" altLang="en-US" sz="3300" kern="1200" dirty="0" smtClean="0">
              <a:solidFill>
                <a:srgbClr val="C00000"/>
              </a:solidFill>
            </a:rPr>
            <a:t>知识建构共同体的支撑环境</a:t>
          </a:r>
          <a:endParaRPr lang="zh-CN" altLang="en-US" sz="3300" kern="1200" dirty="0">
            <a:solidFill>
              <a:srgbClr val="C00000"/>
            </a:solidFill>
          </a:endParaRPr>
        </a:p>
      </dsp:txBody>
      <dsp:txXfrm>
        <a:off x="6636481" y="1861081"/>
        <a:ext cx="1799162" cy="1799337"/>
      </dsp:txXfrm>
    </dsp:sp>
    <dsp:sp modelId="{90650E6C-9657-4929-BC3F-9E9696343928}">
      <dsp:nvSpPr>
        <dsp:cNvPr id="0" name=""/>
        <dsp:cNvSpPr/>
      </dsp:nvSpPr>
      <dsp:spPr>
        <a:xfrm rot="2700000">
          <a:off x="3400712" y="1414391"/>
          <a:ext cx="2692243" cy="2692243"/>
        </a:xfrm>
        <a:prstGeom prst="teardrop">
          <a:avLst>
            <a:gd name="adj" fmla="val 100000"/>
          </a:avLst>
        </a:prstGeom>
        <a:solidFill>
          <a:schemeClr val="accent5">
            <a:hueOff val="-5569277"/>
            <a:satOff val="-11856"/>
            <a:lumOff val="-8726"/>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F85972B3-AA75-48FB-A645-D787A7176B91}">
      <dsp:nvSpPr>
        <dsp:cNvPr id="0" name=""/>
        <dsp:cNvSpPr/>
      </dsp:nvSpPr>
      <dsp:spPr>
        <a:xfrm>
          <a:off x="3487068" y="1501119"/>
          <a:ext cx="2519530" cy="2519261"/>
        </a:xfrm>
        <a:prstGeom prst="ellipse">
          <a:avLst/>
        </a:prstGeom>
        <a:solidFill>
          <a:schemeClr val="lt1">
            <a:alpha val="90000"/>
            <a:hueOff val="0"/>
            <a:satOff val="0"/>
            <a:lumOff val="0"/>
            <a:alphaOff val="0"/>
          </a:schemeClr>
        </a:solidFill>
        <a:ln>
          <a:no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zh-CN" altLang="en-US" sz="3300" kern="1200" dirty="0" smtClean="0">
              <a:solidFill>
                <a:srgbClr val="C00000"/>
              </a:solidFill>
            </a:rPr>
            <a:t>知识建构共同体</a:t>
          </a:r>
          <a:endParaRPr lang="zh-CN" altLang="en-US" sz="3300" kern="1200" dirty="0">
            <a:solidFill>
              <a:srgbClr val="C00000"/>
            </a:solidFill>
          </a:endParaRPr>
        </a:p>
      </dsp:txBody>
      <dsp:txXfrm>
        <a:off x="3847252" y="1861081"/>
        <a:ext cx="1799162" cy="1799337"/>
      </dsp:txXfrm>
    </dsp:sp>
    <dsp:sp modelId="{2350C875-095F-4095-A678-087434805290}">
      <dsp:nvSpPr>
        <dsp:cNvPr id="0" name=""/>
        <dsp:cNvSpPr/>
      </dsp:nvSpPr>
      <dsp:spPr>
        <a:xfrm rot="2700000">
          <a:off x="611483" y="1414391"/>
          <a:ext cx="2692243" cy="2692243"/>
        </a:xfrm>
        <a:prstGeom prst="teardrop">
          <a:avLst>
            <a:gd name="adj" fmla="val 100000"/>
          </a:avLst>
        </a:prstGeom>
        <a:solidFill>
          <a:schemeClr val="accent5">
            <a:hueOff val="-11138555"/>
            <a:satOff val="-23713"/>
            <a:lumOff val="-17451"/>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0399F59-4815-4FE3-88CE-CD4296F43736}">
      <dsp:nvSpPr>
        <dsp:cNvPr id="0" name=""/>
        <dsp:cNvSpPr/>
      </dsp:nvSpPr>
      <dsp:spPr>
        <a:xfrm>
          <a:off x="697839" y="1501119"/>
          <a:ext cx="2519530" cy="2519261"/>
        </a:xfrm>
        <a:prstGeom prst="ellipse">
          <a:avLst/>
        </a:prstGeom>
        <a:solidFill>
          <a:schemeClr val="lt1">
            <a:alpha val="90000"/>
            <a:hueOff val="0"/>
            <a:satOff val="0"/>
            <a:lumOff val="0"/>
            <a:alphaOff val="0"/>
          </a:schemeClr>
        </a:solidFill>
        <a:ln>
          <a:no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zh-CN" altLang="en-US" sz="3300" kern="1200" dirty="0" smtClean="0">
              <a:solidFill>
                <a:srgbClr val="C00000"/>
              </a:solidFill>
            </a:rPr>
            <a:t>知识建构</a:t>
          </a:r>
          <a:endParaRPr lang="zh-CN" altLang="en-US" sz="3300" kern="1200" dirty="0">
            <a:solidFill>
              <a:srgbClr val="C00000"/>
            </a:solidFill>
          </a:endParaRPr>
        </a:p>
      </dsp:txBody>
      <dsp:txXfrm>
        <a:off x="1058023" y="1861081"/>
        <a:ext cx="1799162" cy="17993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4905F2-4926-4341-8707-83D068EDAA68}">
      <dsp:nvSpPr>
        <dsp:cNvPr id="0" name=""/>
        <dsp:cNvSpPr/>
      </dsp:nvSpPr>
      <dsp:spPr>
        <a:xfrm>
          <a:off x="6186690" y="1411128"/>
          <a:ext cx="2698743" cy="2699243"/>
        </a:xfrm>
        <a:prstGeom prst="ellips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3F66B6F4-B087-4AE8-B0BD-9ECE450F75E5}">
      <dsp:nvSpPr>
        <dsp:cNvPr id="0" name=""/>
        <dsp:cNvSpPr/>
      </dsp:nvSpPr>
      <dsp:spPr>
        <a:xfrm>
          <a:off x="6276297" y="1501119"/>
          <a:ext cx="2519530" cy="2519261"/>
        </a:xfrm>
        <a:prstGeom prst="ellipse">
          <a:avLst/>
        </a:prstGeom>
        <a:solidFill>
          <a:schemeClr val="lt1">
            <a:alpha val="90000"/>
            <a:hueOff val="0"/>
            <a:satOff val="0"/>
            <a:lumOff val="0"/>
            <a:alphaOff val="0"/>
          </a:schemeClr>
        </a:solidFill>
        <a:ln>
          <a:no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zh-CN" altLang="en-US" sz="3300" kern="1200" dirty="0" smtClean="0">
              <a:solidFill>
                <a:srgbClr val="C00000"/>
              </a:solidFill>
            </a:rPr>
            <a:t>知识建构共同体的支撑环境</a:t>
          </a:r>
          <a:endParaRPr lang="zh-CN" altLang="en-US" sz="3300" kern="1200" dirty="0">
            <a:solidFill>
              <a:srgbClr val="C00000"/>
            </a:solidFill>
          </a:endParaRPr>
        </a:p>
      </dsp:txBody>
      <dsp:txXfrm>
        <a:off x="6636481" y="1861081"/>
        <a:ext cx="1799162" cy="1799337"/>
      </dsp:txXfrm>
    </dsp:sp>
    <dsp:sp modelId="{90650E6C-9657-4929-BC3F-9E9696343928}">
      <dsp:nvSpPr>
        <dsp:cNvPr id="0" name=""/>
        <dsp:cNvSpPr/>
      </dsp:nvSpPr>
      <dsp:spPr>
        <a:xfrm rot="2700000">
          <a:off x="3400712" y="1414391"/>
          <a:ext cx="2692243" cy="2692243"/>
        </a:xfrm>
        <a:prstGeom prst="teardrop">
          <a:avLst>
            <a:gd name="adj" fmla="val 100000"/>
          </a:avLst>
        </a:prstGeom>
        <a:solidFill>
          <a:schemeClr val="accent5">
            <a:hueOff val="-5569277"/>
            <a:satOff val="-11856"/>
            <a:lumOff val="-8726"/>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F85972B3-AA75-48FB-A645-D787A7176B91}">
      <dsp:nvSpPr>
        <dsp:cNvPr id="0" name=""/>
        <dsp:cNvSpPr/>
      </dsp:nvSpPr>
      <dsp:spPr>
        <a:xfrm>
          <a:off x="3487068" y="1501119"/>
          <a:ext cx="2519530" cy="2519261"/>
        </a:xfrm>
        <a:prstGeom prst="ellipse">
          <a:avLst/>
        </a:prstGeom>
        <a:solidFill>
          <a:schemeClr val="lt1">
            <a:alpha val="90000"/>
            <a:hueOff val="0"/>
            <a:satOff val="0"/>
            <a:lumOff val="0"/>
            <a:alphaOff val="0"/>
          </a:schemeClr>
        </a:solidFill>
        <a:ln>
          <a:no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zh-CN" altLang="en-US" sz="3300" kern="1200" dirty="0" smtClean="0">
              <a:solidFill>
                <a:srgbClr val="C00000"/>
              </a:solidFill>
            </a:rPr>
            <a:t>知识建构共同体</a:t>
          </a:r>
          <a:endParaRPr lang="zh-CN" altLang="en-US" sz="3300" kern="1200" dirty="0">
            <a:solidFill>
              <a:srgbClr val="C00000"/>
            </a:solidFill>
          </a:endParaRPr>
        </a:p>
      </dsp:txBody>
      <dsp:txXfrm>
        <a:off x="3847252" y="1861081"/>
        <a:ext cx="1799162" cy="1799337"/>
      </dsp:txXfrm>
    </dsp:sp>
    <dsp:sp modelId="{2350C875-095F-4095-A678-087434805290}">
      <dsp:nvSpPr>
        <dsp:cNvPr id="0" name=""/>
        <dsp:cNvSpPr/>
      </dsp:nvSpPr>
      <dsp:spPr>
        <a:xfrm rot="2700000">
          <a:off x="611483" y="1414391"/>
          <a:ext cx="2692243" cy="2692243"/>
        </a:xfrm>
        <a:prstGeom prst="teardrop">
          <a:avLst>
            <a:gd name="adj" fmla="val 100000"/>
          </a:avLst>
        </a:prstGeom>
        <a:solidFill>
          <a:schemeClr val="accent5">
            <a:hueOff val="-11138555"/>
            <a:satOff val="-23713"/>
            <a:lumOff val="-17451"/>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0399F59-4815-4FE3-88CE-CD4296F43736}">
      <dsp:nvSpPr>
        <dsp:cNvPr id="0" name=""/>
        <dsp:cNvSpPr/>
      </dsp:nvSpPr>
      <dsp:spPr>
        <a:xfrm>
          <a:off x="697839" y="1501119"/>
          <a:ext cx="2519530" cy="2519261"/>
        </a:xfrm>
        <a:prstGeom prst="ellipse">
          <a:avLst/>
        </a:prstGeom>
        <a:solidFill>
          <a:schemeClr val="lt1">
            <a:alpha val="90000"/>
            <a:hueOff val="0"/>
            <a:satOff val="0"/>
            <a:lumOff val="0"/>
            <a:alphaOff val="0"/>
          </a:schemeClr>
        </a:solidFill>
        <a:ln>
          <a:no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zh-CN" altLang="en-US" sz="3300" kern="1200" dirty="0" smtClean="0">
              <a:solidFill>
                <a:srgbClr val="C00000"/>
              </a:solidFill>
            </a:rPr>
            <a:t>知识建构</a:t>
          </a:r>
          <a:endParaRPr lang="zh-CN" altLang="en-US" sz="3300" kern="1200" dirty="0">
            <a:solidFill>
              <a:srgbClr val="C00000"/>
            </a:solidFill>
          </a:endParaRPr>
        </a:p>
      </dsp:txBody>
      <dsp:txXfrm>
        <a:off x="1058023" y="1861081"/>
        <a:ext cx="1799162" cy="17993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DACECC-DDB6-4188-80C1-4829AEDF57CA}">
      <dsp:nvSpPr>
        <dsp:cNvPr id="0" name=""/>
        <dsp:cNvSpPr/>
      </dsp:nvSpPr>
      <dsp:spPr>
        <a:xfrm>
          <a:off x="551858" y="0"/>
          <a:ext cx="6254396" cy="3921124"/>
        </a:xfrm>
        <a:prstGeom prst="rightArrow">
          <a:avLst/>
        </a:prstGeom>
        <a:solidFill>
          <a:schemeClr val="accent4"/>
        </a:solidFill>
        <a:ln w="25400" cap="flat" cmpd="sng" algn="ctr">
          <a:solidFill>
            <a:schemeClr val="accent4">
              <a:shade val="50000"/>
            </a:schemeClr>
          </a:solidFill>
          <a:prstDash val="solid"/>
        </a:ln>
        <a:effectLst/>
        <a:scene3d>
          <a:camera prst="orthographicFront"/>
          <a:lightRig rig="flat" dir="t"/>
        </a:scene3d>
        <a:sp3d z="-190500" extrusionH="12700"/>
      </dsp:spPr>
      <dsp:style>
        <a:lnRef idx="2">
          <a:schemeClr val="accent4">
            <a:shade val="50000"/>
          </a:schemeClr>
        </a:lnRef>
        <a:fillRef idx="1">
          <a:schemeClr val="accent4"/>
        </a:fillRef>
        <a:effectRef idx="0">
          <a:schemeClr val="accent4"/>
        </a:effectRef>
        <a:fontRef idx="minor">
          <a:schemeClr val="lt1"/>
        </a:fontRef>
      </dsp:style>
    </dsp:sp>
    <dsp:sp modelId="{F2526066-5034-46EE-9792-D475044395F4}">
      <dsp:nvSpPr>
        <dsp:cNvPr id="0" name=""/>
        <dsp:cNvSpPr/>
      </dsp:nvSpPr>
      <dsp:spPr>
        <a:xfrm>
          <a:off x="7904" y="1176337"/>
          <a:ext cx="2368392" cy="1568449"/>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zh-CN" altLang="en-US" sz="3100" kern="1200" dirty="0" smtClean="0">
              <a:solidFill>
                <a:schemeClr val="tx2">
                  <a:lumMod val="95000"/>
                  <a:lumOff val="5000"/>
                </a:schemeClr>
              </a:solidFill>
            </a:rPr>
            <a:t>灵活的发展</a:t>
          </a:r>
          <a:r>
            <a:rPr lang="en-US" sz="3100" kern="1200" dirty="0" smtClean="0">
              <a:solidFill>
                <a:schemeClr val="tx2">
                  <a:lumMod val="95000"/>
                  <a:lumOff val="5000"/>
                </a:schemeClr>
              </a:solidFill>
            </a:rPr>
            <a:t> (build-on) </a:t>
          </a:r>
          <a:endParaRPr lang="zh-CN" altLang="en-US" sz="3100" kern="1200" dirty="0">
            <a:solidFill>
              <a:schemeClr val="tx2">
                <a:lumMod val="95000"/>
                <a:lumOff val="5000"/>
              </a:schemeClr>
            </a:solidFill>
          </a:endParaRPr>
        </a:p>
      </dsp:txBody>
      <dsp:txXfrm>
        <a:off x="84469" y="1252902"/>
        <a:ext cx="2215262" cy="1415319"/>
      </dsp:txXfrm>
    </dsp:sp>
    <dsp:sp modelId="{3C53E66B-D10B-49BC-885A-8BE37F0C90C5}">
      <dsp:nvSpPr>
        <dsp:cNvPr id="0" name=""/>
        <dsp:cNvSpPr/>
      </dsp:nvSpPr>
      <dsp:spPr>
        <a:xfrm>
          <a:off x="2494860" y="1176337"/>
          <a:ext cx="2368392" cy="1568449"/>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zh-CN" altLang="en-US" sz="3100" kern="1200" dirty="0" smtClean="0">
              <a:solidFill>
                <a:schemeClr val="tx2">
                  <a:lumMod val="95000"/>
                  <a:lumOff val="5000"/>
                </a:schemeClr>
              </a:solidFill>
            </a:rPr>
            <a:t>点评、引用和参考</a:t>
          </a:r>
        </a:p>
      </dsp:txBody>
      <dsp:txXfrm>
        <a:off x="2571425" y="1252902"/>
        <a:ext cx="2215262" cy="1415319"/>
      </dsp:txXfrm>
    </dsp:sp>
    <dsp:sp modelId="{B4E82155-9F72-487E-9735-86A575828199}">
      <dsp:nvSpPr>
        <dsp:cNvPr id="0" name=""/>
        <dsp:cNvSpPr/>
      </dsp:nvSpPr>
      <dsp:spPr>
        <a:xfrm>
          <a:off x="4981816" y="1176337"/>
          <a:ext cx="2368392" cy="1568449"/>
        </a:xfrm>
        <a:prstGeom prst="round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6"/>
        </a:lnRef>
        <a:fillRef idx="2">
          <a:schemeClr val="accent6"/>
        </a:fillRef>
        <a:effectRef idx="1">
          <a:schemeClr val="accent6"/>
        </a:effectRef>
        <a:fontRef idx="minor">
          <a:schemeClr val="dk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zh-CN" altLang="en-US" sz="3100" kern="1200" dirty="0" smtClean="0">
              <a:solidFill>
                <a:schemeClr val="tx2">
                  <a:lumMod val="95000"/>
                  <a:lumOff val="5000"/>
                </a:schemeClr>
              </a:solidFill>
            </a:rPr>
            <a:t>多种索引</a:t>
          </a:r>
        </a:p>
      </dsp:txBody>
      <dsp:txXfrm>
        <a:off x="5058381" y="1252902"/>
        <a:ext cx="2215262" cy="14153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36725-0161-49DA-BBDE-366B90BAAE13}">
      <dsp:nvSpPr>
        <dsp:cNvPr id="0" name=""/>
        <dsp:cNvSpPr/>
      </dsp:nvSpPr>
      <dsp:spPr>
        <a:xfrm>
          <a:off x="-5887996" y="-908103"/>
          <a:ext cx="7064481" cy="7064481"/>
        </a:xfrm>
        <a:prstGeom prst="blockArc">
          <a:avLst>
            <a:gd name="adj1" fmla="val 18900000"/>
            <a:gd name="adj2" fmla="val 2700000"/>
            <a:gd name="adj3" fmla="val 306"/>
          </a:avLst>
        </a:prstGeom>
        <a:noFill/>
        <a:ln w="25400"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587A1D0-CD70-44D9-AF9B-50404CB2A8D7}">
      <dsp:nvSpPr>
        <dsp:cNvPr id="0" name=""/>
        <dsp:cNvSpPr/>
      </dsp:nvSpPr>
      <dsp:spPr>
        <a:xfrm>
          <a:off x="964764" y="535904"/>
          <a:ext cx="7237151" cy="1927055"/>
        </a:xfrm>
        <a:prstGeom prst="rect">
          <a:avLst/>
        </a:prstGeom>
        <a:gradFill rotWithShape="0">
          <a:gsLst>
            <a:gs pos="0">
              <a:srgbClr val="0070C0"/>
            </a:gs>
            <a:gs pos="80000">
              <a:schemeClr val="accent5">
                <a:lumMod val="75000"/>
              </a:schemeClr>
            </a:gs>
            <a:gs pos="100000">
              <a:schemeClr val="accent5">
                <a:lumMod val="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90091" tIns="50800" rIns="50800" bIns="50800" numCol="1" spcCol="1270" anchor="ctr" anchorCtr="0">
          <a:noAutofit/>
        </a:bodyPr>
        <a:lstStyle/>
        <a:p>
          <a:pPr lvl="0" algn="l" defTabSz="889000">
            <a:lnSpc>
              <a:spcPct val="90000"/>
            </a:lnSpc>
            <a:spcBef>
              <a:spcPct val="0"/>
            </a:spcBef>
            <a:spcAft>
              <a:spcPct val="35000"/>
            </a:spcAft>
          </a:pPr>
          <a:r>
            <a:rPr lang="zh-CN" altLang="en-US" sz="2000" kern="1200" dirty="0" smtClean="0">
              <a:solidFill>
                <a:schemeClr val="accent3"/>
              </a:solidFill>
            </a:rPr>
            <a:t>在设计思想上实现一系列的变革：从关注任务活动到关注思想的持续改进，从强调个人的学习过程和成绩到强调共同体知识的建构，从预先设定好的、教师主导的对话过程到围绕知识建构进行的自组织性的分布式对话。在这种设计思想和技术产品的基础上发展起了一种新的知识建构教学模式以及教学原则。</a:t>
          </a:r>
          <a:endParaRPr lang="zh-CN" altLang="en-US" sz="2000" kern="1200" dirty="0">
            <a:solidFill>
              <a:schemeClr val="accent3"/>
            </a:solidFill>
          </a:endParaRPr>
        </a:p>
      </dsp:txBody>
      <dsp:txXfrm>
        <a:off x="964764" y="535904"/>
        <a:ext cx="7237151" cy="1927055"/>
      </dsp:txXfrm>
    </dsp:sp>
    <dsp:sp modelId="{6984693A-1078-40E7-922A-C8B26A167290}">
      <dsp:nvSpPr>
        <dsp:cNvPr id="0" name=""/>
        <dsp:cNvSpPr/>
      </dsp:nvSpPr>
      <dsp:spPr>
        <a:xfrm>
          <a:off x="27684" y="562352"/>
          <a:ext cx="1874159" cy="1874159"/>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7A9542D-2897-4C06-A0E4-B962A4ECB0EB}">
      <dsp:nvSpPr>
        <dsp:cNvPr id="0" name=""/>
        <dsp:cNvSpPr/>
      </dsp:nvSpPr>
      <dsp:spPr>
        <a:xfrm>
          <a:off x="992448" y="2626326"/>
          <a:ext cx="7237151" cy="2359101"/>
        </a:xfrm>
        <a:prstGeom prst="rect">
          <a:avLst/>
        </a:prstGeom>
        <a:gradFill rotWithShape="0">
          <a:gsLst>
            <a:gs pos="0">
              <a:schemeClr val="accent2">
                <a:lumMod val="50000"/>
              </a:schemeClr>
            </a:gs>
            <a:gs pos="80000">
              <a:schemeClr val="accent2">
                <a:lumMod val="75000"/>
              </a:schemeClr>
            </a:gs>
            <a:gs pos="100000">
              <a:schemeClr val="accent2">
                <a:lumMod val="7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90091" tIns="40640" rIns="40640" bIns="40640" numCol="1" spcCol="1270" anchor="ctr" anchorCtr="0">
          <a:noAutofit/>
        </a:bodyPr>
        <a:lstStyle/>
        <a:p>
          <a:pPr lvl="0" algn="l" defTabSz="711200">
            <a:lnSpc>
              <a:spcPct val="90000"/>
            </a:lnSpc>
            <a:spcBef>
              <a:spcPct val="0"/>
            </a:spcBef>
            <a:spcAft>
              <a:spcPct val="35000"/>
            </a:spcAft>
          </a:pPr>
          <a:r>
            <a:rPr lang="zh-CN" altLang="en-US" sz="1600" kern="1200" dirty="0" smtClean="0"/>
            <a:t>以后更进一步研究</a:t>
          </a:r>
          <a:r>
            <a:rPr lang="en-US" altLang="en-US" sz="1600" kern="1200" dirty="0" smtClean="0"/>
            <a:t>KBC</a:t>
          </a:r>
          <a:r>
            <a:rPr lang="zh-CN" altLang="en-US" sz="1600" kern="1200" dirty="0" smtClean="0"/>
            <a:t>的认知的、社会文化的动态机制，在实践层面上对</a:t>
          </a:r>
          <a:r>
            <a:rPr lang="en-US" altLang="en-US" sz="1600" kern="1200" dirty="0" smtClean="0"/>
            <a:t>KBC</a:t>
          </a:r>
          <a:r>
            <a:rPr lang="zh-CN" altLang="en-US" sz="1600" kern="1200" dirty="0" smtClean="0"/>
            <a:t>的教学思路和模式开展更进一步的研究，界定</a:t>
          </a:r>
          <a:r>
            <a:rPr lang="en-US" altLang="en-US" sz="1600" kern="1200" dirty="0" smtClean="0"/>
            <a:t>KBC</a:t>
          </a:r>
          <a:r>
            <a:rPr lang="zh-CN" altLang="en-US" sz="1600" kern="1200" dirty="0" smtClean="0"/>
            <a:t>在具体教育情境中可能遇到的各种挑战和障碍，比如观念、师资、学科内容差异、技术条件、学校制度和组织结构、测评方式、文化差异、时间压力等，进而通过持续的</a:t>
          </a:r>
          <a:r>
            <a:rPr lang="zh-CN" altLang="en-US" sz="2000" kern="1200" dirty="0" smtClean="0">
              <a:solidFill>
                <a:schemeClr val="bg1"/>
              </a:solidFill>
            </a:rPr>
            <a:t>设计型研究</a:t>
          </a:r>
          <a:r>
            <a:rPr lang="en-US" altLang="en-US" sz="1600" kern="1200" dirty="0" smtClean="0"/>
            <a:t>——</a:t>
          </a:r>
          <a:r>
            <a:rPr lang="zh-CN" altLang="en-US" sz="1600" kern="1200" dirty="0" smtClean="0"/>
            <a:t>一种针对教育设计而进行的形成性研究，寻找突破障碍的有效途径，通过教育的、组织文化的以及技术的创新建立可持续的支持知识建构的动态机制。</a:t>
          </a:r>
          <a:endParaRPr lang="zh-CN" altLang="en-US" sz="1600" kern="1200" dirty="0"/>
        </a:p>
      </dsp:txBody>
      <dsp:txXfrm>
        <a:off x="992448" y="2626326"/>
        <a:ext cx="7237151" cy="2359101"/>
      </dsp:txXfrm>
    </dsp:sp>
    <dsp:sp modelId="{6BE45A17-8D34-493E-A14D-17FCD2BCC26E}">
      <dsp:nvSpPr>
        <dsp:cNvPr id="0" name=""/>
        <dsp:cNvSpPr/>
      </dsp:nvSpPr>
      <dsp:spPr>
        <a:xfrm>
          <a:off x="27684" y="2811763"/>
          <a:ext cx="1874159" cy="1874159"/>
        </a:xfrm>
        <a:prstGeom prst="ellipse">
          <a:avLst/>
        </a:prstGeom>
        <a:solidFill>
          <a:schemeClr val="lt1">
            <a:hueOff val="0"/>
            <a:satOff val="0"/>
            <a:lumOff val="0"/>
            <a:alphaOff val="0"/>
          </a:schemeClr>
        </a:solidFill>
        <a:ln w="9525" cap="flat" cmpd="sng" algn="ctr">
          <a:solidFill>
            <a:schemeClr val="accent5">
              <a:hueOff val="-11138555"/>
              <a:satOff val="-23713"/>
              <a:lumOff val="-17451"/>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循环流程"/>
  <dgm:desc val="用于显示流程中的顺序步骤。限制为 11 个级别 1 形状，级别 2 形状数目不受限制。非常适合于少量文本。不使用的文本不出现，但是在切换版式后仍然可用。"/>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CircleProcess">
  <dgm:title val="循环流程"/>
  <dgm:desc val="用于显示流程中的顺序步骤。限制为 11 个级别 1 形状，级别 2 形状数目不受限制。非常适合于少量文本。不使用的文本不出现，但是在切换版式后仍然可用。"/>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ltLang="zh-CN"/>
          </a:p>
        </p:txBody>
      </p:sp>
      <p:sp>
        <p:nvSpPr>
          <p:cNvPr id="110595" name="Rectangle 3"/>
          <p:cNvSpPr>
            <a:spLocks noGrp="1" noChangeArrowheads="1"/>
          </p:cNvSpPr>
          <p:nvPr>
            <p:ph type="dt" sz="quarter"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110596" name="Rectangle 4"/>
          <p:cNvSpPr>
            <a:spLocks noGrp="1" noChangeArrowheads="1"/>
          </p:cNvSpPr>
          <p:nvPr>
            <p:ph type="ftr" sz="quarter" idx="2"/>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ltLang="zh-CN"/>
          </a:p>
        </p:txBody>
      </p:sp>
      <p:sp>
        <p:nvSpPr>
          <p:cNvPr id="110597" name="Rectangle 5"/>
          <p:cNvSpPr>
            <a:spLocks noGrp="1" noChangeArrowheads="1"/>
          </p:cNvSpPr>
          <p:nvPr>
            <p:ph type="sldNum" sz="quarter" idx="3"/>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EA692EA-E7EF-4DD4-B755-4633F3C85A55}" type="slidenum">
              <a:rPr lang="en-US" altLang="zh-CN"/>
              <a:pPr/>
              <a:t>‹#›</a:t>
            </a:fld>
            <a:endParaRPr lang="en-US" altLang="zh-CN"/>
          </a:p>
        </p:txBody>
      </p:sp>
    </p:spTree>
    <p:extLst>
      <p:ext uri="{BB962C8B-B14F-4D97-AF65-F5344CB8AC3E}">
        <p14:creationId xmlns:p14="http://schemas.microsoft.com/office/powerpoint/2010/main" val="19566407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4492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2725" y="0"/>
            <a:ext cx="3078163" cy="449263"/>
          </a:xfrm>
          <a:prstGeom prst="rect">
            <a:avLst/>
          </a:prstGeom>
        </p:spPr>
        <p:txBody>
          <a:bodyPr vert="horz" lIns="91440" tIns="45720" rIns="91440" bIns="45720" rtlCol="0"/>
          <a:lstStyle>
            <a:lvl1pPr algn="r">
              <a:defRPr sz="1200"/>
            </a:lvl1pPr>
          </a:lstStyle>
          <a:p>
            <a:fld id="{AE1A590D-F9CA-48B1-A899-A3B038B03DCD}" type="datetimeFigureOut">
              <a:rPr lang="zh-CN" altLang="en-US" smtClean="0"/>
              <a:pPr/>
              <a:t>2012/9/15</a:t>
            </a:fld>
            <a:endParaRPr lang="zh-CN" altLang="en-US"/>
          </a:p>
        </p:txBody>
      </p:sp>
      <p:sp>
        <p:nvSpPr>
          <p:cNvPr id="4" name="幻灯片图像占位符 3"/>
          <p:cNvSpPr>
            <a:spLocks noGrp="1" noRot="1" noChangeAspect="1"/>
          </p:cNvSpPr>
          <p:nvPr>
            <p:ph type="sldImg" idx="2"/>
          </p:nvPr>
        </p:nvSpPr>
        <p:spPr>
          <a:xfrm>
            <a:off x="1303338" y="674688"/>
            <a:ext cx="4495800" cy="337185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09613" y="4270375"/>
            <a:ext cx="5683250" cy="40465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540750"/>
            <a:ext cx="3078163" cy="4492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2725" y="8540750"/>
            <a:ext cx="3078163" cy="449263"/>
          </a:xfrm>
          <a:prstGeom prst="rect">
            <a:avLst/>
          </a:prstGeom>
        </p:spPr>
        <p:txBody>
          <a:bodyPr vert="horz" lIns="91440" tIns="45720" rIns="91440" bIns="45720" rtlCol="0" anchor="b"/>
          <a:lstStyle>
            <a:lvl1pPr algn="r">
              <a:defRPr sz="1200"/>
            </a:lvl1pPr>
          </a:lstStyle>
          <a:p>
            <a:fld id="{7BFB9854-18A1-4643-BF35-D50190B2BC50}" type="slidenum">
              <a:rPr lang="zh-CN" altLang="en-US" smtClean="0"/>
              <a:pPr/>
              <a:t>‹#›</a:t>
            </a:fld>
            <a:endParaRPr lang="zh-CN" altLang="en-US"/>
          </a:p>
        </p:txBody>
      </p:sp>
    </p:spTree>
    <p:extLst>
      <p:ext uri="{BB962C8B-B14F-4D97-AF65-F5344CB8AC3E}">
        <p14:creationId xmlns:p14="http://schemas.microsoft.com/office/powerpoint/2010/main" val="4128195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BFB9854-18A1-4643-BF35-D50190B2BC50}" type="slidenum">
              <a:rPr lang="zh-CN" altLang="en-US" smtClean="0"/>
              <a:pPr/>
              <a:t>2</a:t>
            </a:fld>
            <a:endParaRPr lang="zh-CN" altLang="en-US"/>
          </a:p>
        </p:txBody>
      </p:sp>
    </p:spTree>
    <p:extLst>
      <p:ext uri="{BB962C8B-B14F-4D97-AF65-F5344CB8AC3E}">
        <p14:creationId xmlns:p14="http://schemas.microsoft.com/office/powerpoint/2010/main" val="4165045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BFB9854-18A1-4643-BF35-D50190B2BC50}" type="slidenum">
              <a:rPr lang="zh-CN" altLang="en-US" smtClean="0"/>
              <a:pPr/>
              <a:t>23</a:t>
            </a:fld>
            <a:endParaRPr lang="zh-CN" altLang="en-US"/>
          </a:p>
        </p:txBody>
      </p:sp>
    </p:spTree>
    <p:extLst>
      <p:ext uri="{BB962C8B-B14F-4D97-AF65-F5344CB8AC3E}">
        <p14:creationId xmlns:p14="http://schemas.microsoft.com/office/powerpoint/2010/main" val="96600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BFB9854-18A1-4643-BF35-D50190B2BC50}" type="slidenum">
              <a:rPr lang="zh-CN" altLang="en-US" smtClean="0"/>
              <a:pPr/>
              <a:t>25</a:t>
            </a:fld>
            <a:endParaRPr lang="zh-CN" altLang="en-US"/>
          </a:p>
        </p:txBody>
      </p:sp>
    </p:spTree>
    <p:extLst>
      <p:ext uri="{BB962C8B-B14F-4D97-AF65-F5344CB8AC3E}">
        <p14:creationId xmlns:p14="http://schemas.microsoft.com/office/powerpoint/2010/main" val="96600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BFB9854-18A1-4643-BF35-D50190B2BC50}" type="slidenum">
              <a:rPr lang="zh-CN" altLang="en-US" smtClean="0"/>
              <a:pPr/>
              <a:t>27</a:t>
            </a:fld>
            <a:endParaRPr lang="zh-CN" altLang="en-US"/>
          </a:p>
        </p:txBody>
      </p:sp>
    </p:spTree>
    <p:extLst>
      <p:ext uri="{BB962C8B-B14F-4D97-AF65-F5344CB8AC3E}">
        <p14:creationId xmlns:p14="http://schemas.microsoft.com/office/powerpoint/2010/main" val="96600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BFB9854-18A1-4643-BF35-D50190B2BC50}" type="slidenum">
              <a:rPr lang="zh-CN" altLang="en-US" smtClean="0"/>
              <a:pPr/>
              <a:t>3</a:t>
            </a:fld>
            <a:endParaRPr lang="zh-CN" altLang="en-US"/>
          </a:p>
        </p:txBody>
      </p:sp>
    </p:spTree>
    <p:extLst>
      <p:ext uri="{BB962C8B-B14F-4D97-AF65-F5344CB8AC3E}">
        <p14:creationId xmlns:p14="http://schemas.microsoft.com/office/powerpoint/2010/main" val="4165045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latin typeface="+mn-lt"/>
                <a:ea typeface="+mn-ea"/>
                <a:cs typeface="+mn-cs"/>
              </a:rPr>
              <a:t>在传统的教师提问一学生回答一教师评价的模式下，学生把学习误解为仅仅是认真听讲、记忆和完成作业，而没有意识到学习其实更多依赖于思考和理解。目的性学习关注的是理解的深度和对问题的解决，学生在作业、考试以及其他学校活动中表现出色并不意味着他</a:t>
            </a:r>
            <a:r>
              <a:rPr lang="en-US" sz="1200" kern="1200" dirty="0" smtClean="0">
                <a:solidFill>
                  <a:schemeClr val="tx1"/>
                </a:solidFill>
                <a:latin typeface="+mn-lt"/>
                <a:ea typeface="+mn-ea"/>
                <a:cs typeface="+mn-cs"/>
              </a:rPr>
              <a:t>(</a:t>
            </a:r>
            <a:r>
              <a:rPr lang="zh-CN" altLang="en-US" sz="1200" kern="1200" dirty="0" smtClean="0">
                <a:solidFill>
                  <a:schemeClr val="tx1"/>
                </a:solidFill>
                <a:latin typeface="+mn-lt"/>
                <a:ea typeface="+mn-ea"/>
                <a:cs typeface="+mn-cs"/>
              </a:rPr>
              <a:t>或她</a:t>
            </a:r>
            <a:r>
              <a:rPr lang="en-US" sz="1200" kern="1200" dirty="0" smtClean="0">
                <a:solidFill>
                  <a:schemeClr val="tx1"/>
                </a:solidFill>
                <a:latin typeface="+mn-lt"/>
                <a:ea typeface="+mn-ea"/>
                <a:cs typeface="+mn-cs"/>
              </a:rPr>
              <a:t>)</a:t>
            </a:r>
            <a:r>
              <a:rPr lang="zh-CN" altLang="en-US" sz="1200" kern="1200" dirty="0" smtClean="0">
                <a:solidFill>
                  <a:schemeClr val="tx1"/>
                </a:solidFill>
                <a:latin typeface="+mn-lt"/>
                <a:ea typeface="+mn-ea"/>
                <a:cs typeface="+mn-cs"/>
              </a:rPr>
              <a:t>进行的就是目的性学习。要产生真正有效的学习，学生必须积极地去实现认知目标。</a:t>
            </a:r>
          </a:p>
          <a:p>
            <a:endParaRPr lang="zh-CN" altLang="en-US" dirty="0"/>
          </a:p>
        </p:txBody>
      </p:sp>
      <p:sp>
        <p:nvSpPr>
          <p:cNvPr id="4" name="灯片编号占位符 3"/>
          <p:cNvSpPr>
            <a:spLocks noGrp="1"/>
          </p:cNvSpPr>
          <p:nvPr>
            <p:ph type="sldNum" sz="quarter" idx="10"/>
          </p:nvPr>
        </p:nvSpPr>
        <p:spPr/>
        <p:txBody>
          <a:bodyPr/>
          <a:lstStyle/>
          <a:p>
            <a:fld id="{76286633-AFBA-4549-96D1-A18CEC974C41}" type="slidenum">
              <a:rPr lang="zh-CN" altLang="en-US" smtClean="0"/>
              <a:pPr/>
              <a:t>9</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10"/>
          </p:nvPr>
        </p:nvSpPr>
        <p:spPr/>
        <p:txBody>
          <a:bodyPr/>
          <a:lstStyle/>
          <a:p>
            <a:fld id="{76286633-AFBA-4549-96D1-A18CEC974C41}" type="slidenum">
              <a:rPr lang="zh-CN" altLang="en-US" smtClean="0"/>
              <a:pPr/>
              <a:t>10</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latin typeface="+mn-lt"/>
                <a:ea typeface="+mn-ea"/>
                <a:cs typeface="+mn-cs"/>
              </a:rPr>
              <a:t>在对比大学里著名的研究机构和社会上高度成功的商业组织之后，研究者发现它们的相似之处在于对知识的生产，即它们知道如何把个体的观念转化为集体的知识。在这样的社群中，每个成员都能为集体知识的增长做贡献，创造新的知识是每个成员一项重要的工作，组织内的知识共享能导致知识的革新和增长。</a:t>
            </a:r>
            <a:endParaRPr lang="zh-CN" altLang="en-US" dirty="0"/>
          </a:p>
        </p:txBody>
      </p:sp>
      <p:sp>
        <p:nvSpPr>
          <p:cNvPr id="4" name="灯片编号占位符 3"/>
          <p:cNvSpPr>
            <a:spLocks noGrp="1"/>
          </p:cNvSpPr>
          <p:nvPr>
            <p:ph type="sldNum" sz="quarter" idx="10"/>
          </p:nvPr>
        </p:nvSpPr>
        <p:spPr/>
        <p:txBody>
          <a:bodyPr/>
          <a:lstStyle/>
          <a:p>
            <a:fld id="{76286633-AFBA-4549-96D1-A18CEC974C41}" type="slidenum">
              <a:rPr lang="zh-CN" altLang="en-US" smtClean="0"/>
              <a:pPr/>
              <a:t>11</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BFB9854-18A1-4643-BF35-D50190B2BC50}" type="slidenum">
              <a:rPr lang="zh-CN" altLang="en-US" smtClean="0"/>
              <a:pPr/>
              <a:t>13</a:t>
            </a:fld>
            <a:endParaRPr lang="zh-CN" altLang="en-US"/>
          </a:p>
        </p:txBody>
      </p:sp>
    </p:spTree>
    <p:extLst>
      <p:ext uri="{BB962C8B-B14F-4D97-AF65-F5344CB8AC3E}">
        <p14:creationId xmlns:p14="http://schemas.microsoft.com/office/powerpoint/2010/main" val="96600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BFB9854-18A1-4643-BF35-D50190B2BC50}" type="slidenum">
              <a:rPr lang="zh-CN" altLang="en-US" smtClean="0"/>
              <a:pPr/>
              <a:t>14</a:t>
            </a:fld>
            <a:endParaRPr lang="zh-CN" altLang="en-US"/>
          </a:p>
        </p:txBody>
      </p:sp>
    </p:spTree>
    <p:extLst>
      <p:ext uri="{BB962C8B-B14F-4D97-AF65-F5344CB8AC3E}">
        <p14:creationId xmlns:p14="http://schemas.microsoft.com/office/powerpoint/2010/main" val="96600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BFB9854-18A1-4643-BF35-D50190B2BC50}" type="slidenum">
              <a:rPr lang="zh-CN" altLang="en-US" smtClean="0"/>
              <a:pPr/>
              <a:t>16</a:t>
            </a:fld>
            <a:endParaRPr lang="zh-CN" altLang="en-US"/>
          </a:p>
        </p:txBody>
      </p:sp>
    </p:spTree>
    <p:extLst>
      <p:ext uri="{BB962C8B-B14F-4D97-AF65-F5344CB8AC3E}">
        <p14:creationId xmlns:p14="http://schemas.microsoft.com/office/powerpoint/2010/main" val="96600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BFB9854-18A1-4643-BF35-D50190B2BC50}" type="slidenum">
              <a:rPr lang="zh-CN" altLang="en-US" smtClean="0"/>
              <a:pPr/>
              <a:t>18</a:t>
            </a:fld>
            <a:endParaRPr lang="zh-CN" altLang="en-US"/>
          </a:p>
        </p:txBody>
      </p:sp>
    </p:spTree>
    <p:extLst>
      <p:ext uri="{BB962C8B-B14F-4D97-AF65-F5344CB8AC3E}">
        <p14:creationId xmlns:p14="http://schemas.microsoft.com/office/powerpoint/2010/main" val="966005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bwMode="lt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9" name="Freeform 17"/>
          <p:cNvSpPr>
            <a:spLocks/>
          </p:cNvSpPr>
          <p:nvPr/>
        </p:nvSpPr>
        <p:spPr bwMode="gray">
          <a:xfrm>
            <a:off x="3924300" y="5157788"/>
            <a:ext cx="1368425" cy="1368425"/>
          </a:xfrm>
          <a:custGeom>
            <a:avLst/>
            <a:gdLst/>
            <a:ahLst/>
            <a:cxnLst>
              <a:cxn ang="0">
                <a:pos x="264" y="20"/>
              </a:cxn>
              <a:cxn ang="0">
                <a:pos x="286" y="52"/>
              </a:cxn>
              <a:cxn ang="0">
                <a:pos x="242" y="68"/>
              </a:cxn>
              <a:cxn ang="0">
                <a:pos x="202" y="72"/>
              </a:cxn>
              <a:cxn ang="0">
                <a:pos x="194" y="102"/>
              </a:cxn>
              <a:cxn ang="0">
                <a:pos x="140" y="114"/>
              </a:cxn>
              <a:cxn ang="0">
                <a:pos x="116" y="136"/>
              </a:cxn>
              <a:cxn ang="0">
                <a:pos x="84" y="164"/>
              </a:cxn>
              <a:cxn ang="0">
                <a:pos x="76" y="182"/>
              </a:cxn>
              <a:cxn ang="0">
                <a:pos x="60" y="224"/>
              </a:cxn>
              <a:cxn ang="0">
                <a:pos x="42" y="272"/>
              </a:cxn>
              <a:cxn ang="0">
                <a:pos x="24" y="296"/>
              </a:cxn>
              <a:cxn ang="0">
                <a:pos x="12" y="330"/>
              </a:cxn>
              <a:cxn ang="0">
                <a:pos x="16" y="352"/>
              </a:cxn>
              <a:cxn ang="0">
                <a:pos x="6" y="396"/>
              </a:cxn>
              <a:cxn ang="0">
                <a:pos x="30" y="420"/>
              </a:cxn>
              <a:cxn ang="0">
                <a:pos x="22" y="448"/>
              </a:cxn>
              <a:cxn ang="0">
                <a:pos x="38" y="472"/>
              </a:cxn>
              <a:cxn ang="0">
                <a:pos x="64" y="500"/>
              </a:cxn>
              <a:cxn ang="0">
                <a:pos x="76" y="546"/>
              </a:cxn>
              <a:cxn ang="0">
                <a:pos x="126" y="572"/>
              </a:cxn>
              <a:cxn ang="0">
                <a:pos x="130" y="602"/>
              </a:cxn>
              <a:cxn ang="0">
                <a:pos x="170" y="614"/>
              </a:cxn>
              <a:cxn ang="0">
                <a:pos x="188" y="636"/>
              </a:cxn>
              <a:cxn ang="0">
                <a:pos x="212" y="644"/>
              </a:cxn>
              <a:cxn ang="0">
                <a:pos x="238" y="662"/>
              </a:cxn>
              <a:cxn ang="0">
                <a:pos x="280" y="668"/>
              </a:cxn>
              <a:cxn ang="0">
                <a:pos x="300" y="676"/>
              </a:cxn>
              <a:cxn ang="0">
                <a:pos x="330" y="688"/>
              </a:cxn>
              <a:cxn ang="0">
                <a:pos x="350" y="694"/>
              </a:cxn>
              <a:cxn ang="0">
                <a:pos x="392" y="718"/>
              </a:cxn>
              <a:cxn ang="0">
                <a:pos x="398" y="686"/>
              </a:cxn>
              <a:cxn ang="0">
                <a:pos x="428" y="688"/>
              </a:cxn>
              <a:cxn ang="0">
                <a:pos x="504" y="660"/>
              </a:cxn>
              <a:cxn ang="0">
                <a:pos x="534" y="656"/>
              </a:cxn>
              <a:cxn ang="0">
                <a:pos x="550" y="644"/>
              </a:cxn>
              <a:cxn ang="0">
                <a:pos x="570" y="612"/>
              </a:cxn>
              <a:cxn ang="0">
                <a:pos x="612" y="586"/>
              </a:cxn>
              <a:cxn ang="0">
                <a:pos x="630" y="554"/>
              </a:cxn>
              <a:cxn ang="0">
                <a:pos x="656" y="520"/>
              </a:cxn>
              <a:cxn ang="0">
                <a:pos x="682" y="492"/>
              </a:cxn>
              <a:cxn ang="0">
                <a:pos x="692" y="466"/>
              </a:cxn>
              <a:cxn ang="0">
                <a:pos x="696" y="410"/>
              </a:cxn>
              <a:cxn ang="0">
                <a:pos x="734" y="352"/>
              </a:cxn>
              <a:cxn ang="0">
                <a:pos x="718" y="316"/>
              </a:cxn>
              <a:cxn ang="0">
                <a:pos x="710" y="292"/>
              </a:cxn>
              <a:cxn ang="0">
                <a:pos x="698" y="258"/>
              </a:cxn>
              <a:cxn ang="0">
                <a:pos x="678" y="212"/>
              </a:cxn>
              <a:cxn ang="0">
                <a:pos x="654" y="182"/>
              </a:cxn>
              <a:cxn ang="0">
                <a:pos x="632" y="154"/>
              </a:cxn>
              <a:cxn ang="0">
                <a:pos x="612" y="104"/>
              </a:cxn>
              <a:cxn ang="0">
                <a:pos x="592" y="108"/>
              </a:cxn>
              <a:cxn ang="0">
                <a:pos x="548" y="100"/>
              </a:cxn>
              <a:cxn ang="0">
                <a:pos x="508" y="22"/>
              </a:cxn>
              <a:cxn ang="0">
                <a:pos x="456" y="48"/>
              </a:cxn>
              <a:cxn ang="0">
                <a:pos x="430" y="46"/>
              </a:cxn>
              <a:cxn ang="0">
                <a:pos x="370" y="10"/>
              </a:cxn>
              <a:cxn ang="0">
                <a:pos x="348" y="10"/>
              </a:cxn>
              <a:cxn ang="0">
                <a:pos x="326" y="28"/>
              </a:cxn>
              <a:cxn ang="0">
                <a:pos x="294" y="42"/>
              </a:cxn>
              <a:cxn ang="0">
                <a:pos x="256" y="12"/>
              </a:cxn>
            </a:cxnLst>
            <a:rect l="0" t="0" r="r" b="b"/>
            <a:pathLst>
              <a:path w="742" h="718">
                <a:moveTo>
                  <a:pt x="256" y="12"/>
                </a:moveTo>
                <a:lnTo>
                  <a:pt x="252" y="8"/>
                </a:lnTo>
                <a:lnTo>
                  <a:pt x="252" y="6"/>
                </a:lnTo>
                <a:lnTo>
                  <a:pt x="250" y="6"/>
                </a:lnTo>
                <a:lnTo>
                  <a:pt x="252" y="8"/>
                </a:lnTo>
                <a:lnTo>
                  <a:pt x="254" y="10"/>
                </a:lnTo>
                <a:lnTo>
                  <a:pt x="256" y="12"/>
                </a:lnTo>
                <a:lnTo>
                  <a:pt x="260" y="16"/>
                </a:lnTo>
                <a:lnTo>
                  <a:pt x="264" y="20"/>
                </a:lnTo>
                <a:lnTo>
                  <a:pt x="268" y="24"/>
                </a:lnTo>
                <a:lnTo>
                  <a:pt x="270" y="28"/>
                </a:lnTo>
                <a:lnTo>
                  <a:pt x="274" y="32"/>
                </a:lnTo>
                <a:lnTo>
                  <a:pt x="278" y="34"/>
                </a:lnTo>
                <a:lnTo>
                  <a:pt x="280" y="36"/>
                </a:lnTo>
                <a:lnTo>
                  <a:pt x="280" y="38"/>
                </a:lnTo>
                <a:lnTo>
                  <a:pt x="282" y="38"/>
                </a:lnTo>
                <a:lnTo>
                  <a:pt x="288" y="48"/>
                </a:lnTo>
                <a:lnTo>
                  <a:pt x="286" y="52"/>
                </a:lnTo>
                <a:lnTo>
                  <a:pt x="278" y="56"/>
                </a:lnTo>
                <a:lnTo>
                  <a:pt x="268" y="58"/>
                </a:lnTo>
                <a:lnTo>
                  <a:pt x="256" y="58"/>
                </a:lnTo>
                <a:lnTo>
                  <a:pt x="246" y="56"/>
                </a:lnTo>
                <a:lnTo>
                  <a:pt x="238" y="54"/>
                </a:lnTo>
                <a:lnTo>
                  <a:pt x="242" y="58"/>
                </a:lnTo>
                <a:lnTo>
                  <a:pt x="246" y="62"/>
                </a:lnTo>
                <a:lnTo>
                  <a:pt x="244" y="64"/>
                </a:lnTo>
                <a:lnTo>
                  <a:pt x="242" y="68"/>
                </a:lnTo>
                <a:lnTo>
                  <a:pt x="238" y="70"/>
                </a:lnTo>
                <a:lnTo>
                  <a:pt x="232" y="72"/>
                </a:lnTo>
                <a:lnTo>
                  <a:pt x="228" y="72"/>
                </a:lnTo>
                <a:lnTo>
                  <a:pt x="222" y="70"/>
                </a:lnTo>
                <a:lnTo>
                  <a:pt x="216" y="68"/>
                </a:lnTo>
                <a:lnTo>
                  <a:pt x="212" y="64"/>
                </a:lnTo>
                <a:lnTo>
                  <a:pt x="206" y="64"/>
                </a:lnTo>
                <a:lnTo>
                  <a:pt x="204" y="68"/>
                </a:lnTo>
                <a:lnTo>
                  <a:pt x="202" y="72"/>
                </a:lnTo>
                <a:lnTo>
                  <a:pt x="200" y="76"/>
                </a:lnTo>
                <a:lnTo>
                  <a:pt x="196" y="78"/>
                </a:lnTo>
                <a:lnTo>
                  <a:pt x="190" y="80"/>
                </a:lnTo>
                <a:lnTo>
                  <a:pt x="196" y="82"/>
                </a:lnTo>
                <a:lnTo>
                  <a:pt x="198" y="86"/>
                </a:lnTo>
                <a:lnTo>
                  <a:pt x="200" y="90"/>
                </a:lnTo>
                <a:lnTo>
                  <a:pt x="200" y="94"/>
                </a:lnTo>
                <a:lnTo>
                  <a:pt x="198" y="98"/>
                </a:lnTo>
                <a:lnTo>
                  <a:pt x="194" y="102"/>
                </a:lnTo>
                <a:lnTo>
                  <a:pt x="186" y="102"/>
                </a:lnTo>
                <a:lnTo>
                  <a:pt x="172" y="100"/>
                </a:lnTo>
                <a:lnTo>
                  <a:pt x="162" y="100"/>
                </a:lnTo>
                <a:lnTo>
                  <a:pt x="164" y="102"/>
                </a:lnTo>
                <a:lnTo>
                  <a:pt x="166" y="106"/>
                </a:lnTo>
                <a:lnTo>
                  <a:pt x="168" y="110"/>
                </a:lnTo>
                <a:lnTo>
                  <a:pt x="154" y="110"/>
                </a:lnTo>
                <a:lnTo>
                  <a:pt x="140" y="110"/>
                </a:lnTo>
                <a:lnTo>
                  <a:pt x="140" y="114"/>
                </a:lnTo>
                <a:lnTo>
                  <a:pt x="142" y="116"/>
                </a:lnTo>
                <a:lnTo>
                  <a:pt x="136" y="118"/>
                </a:lnTo>
                <a:lnTo>
                  <a:pt x="130" y="118"/>
                </a:lnTo>
                <a:lnTo>
                  <a:pt x="124" y="118"/>
                </a:lnTo>
                <a:lnTo>
                  <a:pt x="126" y="122"/>
                </a:lnTo>
                <a:lnTo>
                  <a:pt x="126" y="126"/>
                </a:lnTo>
                <a:lnTo>
                  <a:pt x="126" y="130"/>
                </a:lnTo>
                <a:lnTo>
                  <a:pt x="128" y="134"/>
                </a:lnTo>
                <a:lnTo>
                  <a:pt x="116" y="136"/>
                </a:lnTo>
                <a:lnTo>
                  <a:pt x="106" y="140"/>
                </a:lnTo>
                <a:lnTo>
                  <a:pt x="96" y="144"/>
                </a:lnTo>
                <a:lnTo>
                  <a:pt x="82" y="142"/>
                </a:lnTo>
                <a:lnTo>
                  <a:pt x="88" y="146"/>
                </a:lnTo>
                <a:lnTo>
                  <a:pt x="92" y="148"/>
                </a:lnTo>
                <a:lnTo>
                  <a:pt x="92" y="152"/>
                </a:lnTo>
                <a:lnTo>
                  <a:pt x="92" y="156"/>
                </a:lnTo>
                <a:lnTo>
                  <a:pt x="88" y="160"/>
                </a:lnTo>
                <a:lnTo>
                  <a:pt x="84" y="164"/>
                </a:lnTo>
                <a:lnTo>
                  <a:pt x="78" y="166"/>
                </a:lnTo>
                <a:lnTo>
                  <a:pt x="74" y="168"/>
                </a:lnTo>
                <a:lnTo>
                  <a:pt x="68" y="170"/>
                </a:lnTo>
                <a:lnTo>
                  <a:pt x="62" y="172"/>
                </a:lnTo>
                <a:lnTo>
                  <a:pt x="58" y="172"/>
                </a:lnTo>
                <a:lnTo>
                  <a:pt x="64" y="174"/>
                </a:lnTo>
                <a:lnTo>
                  <a:pt x="68" y="176"/>
                </a:lnTo>
                <a:lnTo>
                  <a:pt x="72" y="180"/>
                </a:lnTo>
                <a:lnTo>
                  <a:pt x="76" y="182"/>
                </a:lnTo>
                <a:lnTo>
                  <a:pt x="78" y="184"/>
                </a:lnTo>
                <a:lnTo>
                  <a:pt x="78" y="190"/>
                </a:lnTo>
                <a:lnTo>
                  <a:pt x="78" y="194"/>
                </a:lnTo>
                <a:lnTo>
                  <a:pt x="76" y="202"/>
                </a:lnTo>
                <a:lnTo>
                  <a:pt x="70" y="204"/>
                </a:lnTo>
                <a:lnTo>
                  <a:pt x="62" y="204"/>
                </a:lnTo>
                <a:lnTo>
                  <a:pt x="54" y="204"/>
                </a:lnTo>
                <a:lnTo>
                  <a:pt x="60" y="214"/>
                </a:lnTo>
                <a:lnTo>
                  <a:pt x="60" y="224"/>
                </a:lnTo>
                <a:lnTo>
                  <a:pt x="56" y="236"/>
                </a:lnTo>
                <a:lnTo>
                  <a:pt x="56" y="248"/>
                </a:lnTo>
                <a:lnTo>
                  <a:pt x="46" y="248"/>
                </a:lnTo>
                <a:lnTo>
                  <a:pt x="34" y="248"/>
                </a:lnTo>
                <a:lnTo>
                  <a:pt x="38" y="250"/>
                </a:lnTo>
                <a:lnTo>
                  <a:pt x="42" y="254"/>
                </a:lnTo>
                <a:lnTo>
                  <a:pt x="44" y="260"/>
                </a:lnTo>
                <a:lnTo>
                  <a:pt x="44" y="268"/>
                </a:lnTo>
                <a:lnTo>
                  <a:pt x="42" y="272"/>
                </a:lnTo>
                <a:lnTo>
                  <a:pt x="38" y="276"/>
                </a:lnTo>
                <a:lnTo>
                  <a:pt x="34" y="278"/>
                </a:lnTo>
                <a:lnTo>
                  <a:pt x="28" y="280"/>
                </a:lnTo>
                <a:lnTo>
                  <a:pt x="24" y="280"/>
                </a:lnTo>
                <a:lnTo>
                  <a:pt x="18" y="282"/>
                </a:lnTo>
                <a:lnTo>
                  <a:pt x="24" y="284"/>
                </a:lnTo>
                <a:lnTo>
                  <a:pt x="26" y="288"/>
                </a:lnTo>
                <a:lnTo>
                  <a:pt x="26" y="292"/>
                </a:lnTo>
                <a:lnTo>
                  <a:pt x="24" y="296"/>
                </a:lnTo>
                <a:lnTo>
                  <a:pt x="18" y="300"/>
                </a:lnTo>
                <a:lnTo>
                  <a:pt x="28" y="302"/>
                </a:lnTo>
                <a:lnTo>
                  <a:pt x="38" y="306"/>
                </a:lnTo>
                <a:lnTo>
                  <a:pt x="38" y="312"/>
                </a:lnTo>
                <a:lnTo>
                  <a:pt x="34" y="316"/>
                </a:lnTo>
                <a:lnTo>
                  <a:pt x="28" y="320"/>
                </a:lnTo>
                <a:lnTo>
                  <a:pt x="24" y="322"/>
                </a:lnTo>
                <a:lnTo>
                  <a:pt x="18" y="326"/>
                </a:lnTo>
                <a:lnTo>
                  <a:pt x="12" y="330"/>
                </a:lnTo>
                <a:lnTo>
                  <a:pt x="8" y="334"/>
                </a:lnTo>
                <a:lnTo>
                  <a:pt x="12" y="336"/>
                </a:lnTo>
                <a:lnTo>
                  <a:pt x="18" y="338"/>
                </a:lnTo>
                <a:lnTo>
                  <a:pt x="22" y="338"/>
                </a:lnTo>
                <a:lnTo>
                  <a:pt x="20" y="342"/>
                </a:lnTo>
                <a:lnTo>
                  <a:pt x="18" y="344"/>
                </a:lnTo>
                <a:lnTo>
                  <a:pt x="14" y="348"/>
                </a:lnTo>
                <a:lnTo>
                  <a:pt x="12" y="350"/>
                </a:lnTo>
                <a:lnTo>
                  <a:pt x="16" y="352"/>
                </a:lnTo>
                <a:lnTo>
                  <a:pt x="22" y="354"/>
                </a:lnTo>
                <a:lnTo>
                  <a:pt x="26" y="356"/>
                </a:lnTo>
                <a:lnTo>
                  <a:pt x="24" y="358"/>
                </a:lnTo>
                <a:lnTo>
                  <a:pt x="22" y="362"/>
                </a:lnTo>
                <a:lnTo>
                  <a:pt x="32" y="364"/>
                </a:lnTo>
                <a:lnTo>
                  <a:pt x="44" y="368"/>
                </a:lnTo>
                <a:lnTo>
                  <a:pt x="22" y="382"/>
                </a:lnTo>
                <a:lnTo>
                  <a:pt x="0" y="394"/>
                </a:lnTo>
                <a:lnTo>
                  <a:pt x="6" y="396"/>
                </a:lnTo>
                <a:lnTo>
                  <a:pt x="14" y="398"/>
                </a:lnTo>
                <a:lnTo>
                  <a:pt x="20" y="402"/>
                </a:lnTo>
                <a:lnTo>
                  <a:pt x="24" y="406"/>
                </a:lnTo>
                <a:lnTo>
                  <a:pt x="22" y="408"/>
                </a:lnTo>
                <a:lnTo>
                  <a:pt x="20" y="410"/>
                </a:lnTo>
                <a:lnTo>
                  <a:pt x="16" y="412"/>
                </a:lnTo>
                <a:lnTo>
                  <a:pt x="22" y="414"/>
                </a:lnTo>
                <a:lnTo>
                  <a:pt x="28" y="416"/>
                </a:lnTo>
                <a:lnTo>
                  <a:pt x="30" y="420"/>
                </a:lnTo>
                <a:lnTo>
                  <a:pt x="32" y="424"/>
                </a:lnTo>
                <a:lnTo>
                  <a:pt x="32" y="428"/>
                </a:lnTo>
                <a:lnTo>
                  <a:pt x="28" y="434"/>
                </a:lnTo>
                <a:lnTo>
                  <a:pt x="32" y="434"/>
                </a:lnTo>
                <a:lnTo>
                  <a:pt x="34" y="434"/>
                </a:lnTo>
                <a:lnTo>
                  <a:pt x="34" y="440"/>
                </a:lnTo>
                <a:lnTo>
                  <a:pt x="30" y="442"/>
                </a:lnTo>
                <a:lnTo>
                  <a:pt x="26" y="446"/>
                </a:lnTo>
                <a:lnTo>
                  <a:pt x="22" y="448"/>
                </a:lnTo>
                <a:lnTo>
                  <a:pt x="20" y="452"/>
                </a:lnTo>
                <a:lnTo>
                  <a:pt x="16" y="456"/>
                </a:lnTo>
                <a:lnTo>
                  <a:pt x="22" y="454"/>
                </a:lnTo>
                <a:lnTo>
                  <a:pt x="28" y="456"/>
                </a:lnTo>
                <a:lnTo>
                  <a:pt x="34" y="458"/>
                </a:lnTo>
                <a:lnTo>
                  <a:pt x="40" y="460"/>
                </a:lnTo>
                <a:lnTo>
                  <a:pt x="44" y="464"/>
                </a:lnTo>
                <a:lnTo>
                  <a:pt x="40" y="468"/>
                </a:lnTo>
                <a:lnTo>
                  <a:pt x="38" y="472"/>
                </a:lnTo>
                <a:lnTo>
                  <a:pt x="34" y="476"/>
                </a:lnTo>
                <a:lnTo>
                  <a:pt x="40" y="478"/>
                </a:lnTo>
                <a:lnTo>
                  <a:pt x="44" y="482"/>
                </a:lnTo>
                <a:lnTo>
                  <a:pt x="48" y="486"/>
                </a:lnTo>
                <a:lnTo>
                  <a:pt x="48" y="490"/>
                </a:lnTo>
                <a:lnTo>
                  <a:pt x="48" y="496"/>
                </a:lnTo>
                <a:lnTo>
                  <a:pt x="54" y="496"/>
                </a:lnTo>
                <a:lnTo>
                  <a:pt x="60" y="498"/>
                </a:lnTo>
                <a:lnTo>
                  <a:pt x="64" y="500"/>
                </a:lnTo>
                <a:lnTo>
                  <a:pt x="66" y="504"/>
                </a:lnTo>
                <a:lnTo>
                  <a:pt x="66" y="508"/>
                </a:lnTo>
                <a:lnTo>
                  <a:pt x="66" y="514"/>
                </a:lnTo>
                <a:lnTo>
                  <a:pt x="62" y="520"/>
                </a:lnTo>
                <a:lnTo>
                  <a:pt x="68" y="524"/>
                </a:lnTo>
                <a:lnTo>
                  <a:pt x="72" y="528"/>
                </a:lnTo>
                <a:lnTo>
                  <a:pt x="74" y="534"/>
                </a:lnTo>
                <a:lnTo>
                  <a:pt x="76" y="540"/>
                </a:lnTo>
                <a:lnTo>
                  <a:pt x="76" y="546"/>
                </a:lnTo>
                <a:lnTo>
                  <a:pt x="96" y="546"/>
                </a:lnTo>
                <a:lnTo>
                  <a:pt x="118" y="544"/>
                </a:lnTo>
                <a:lnTo>
                  <a:pt x="114" y="552"/>
                </a:lnTo>
                <a:lnTo>
                  <a:pt x="112" y="558"/>
                </a:lnTo>
                <a:lnTo>
                  <a:pt x="110" y="566"/>
                </a:lnTo>
                <a:lnTo>
                  <a:pt x="108" y="572"/>
                </a:lnTo>
                <a:lnTo>
                  <a:pt x="114" y="572"/>
                </a:lnTo>
                <a:lnTo>
                  <a:pt x="120" y="572"/>
                </a:lnTo>
                <a:lnTo>
                  <a:pt x="126" y="572"/>
                </a:lnTo>
                <a:lnTo>
                  <a:pt x="122" y="578"/>
                </a:lnTo>
                <a:lnTo>
                  <a:pt x="118" y="584"/>
                </a:lnTo>
                <a:lnTo>
                  <a:pt x="116" y="592"/>
                </a:lnTo>
                <a:lnTo>
                  <a:pt x="122" y="592"/>
                </a:lnTo>
                <a:lnTo>
                  <a:pt x="128" y="592"/>
                </a:lnTo>
                <a:lnTo>
                  <a:pt x="136" y="592"/>
                </a:lnTo>
                <a:lnTo>
                  <a:pt x="134" y="594"/>
                </a:lnTo>
                <a:lnTo>
                  <a:pt x="132" y="598"/>
                </a:lnTo>
                <a:lnTo>
                  <a:pt x="130" y="602"/>
                </a:lnTo>
                <a:lnTo>
                  <a:pt x="128" y="604"/>
                </a:lnTo>
                <a:lnTo>
                  <a:pt x="144" y="606"/>
                </a:lnTo>
                <a:lnTo>
                  <a:pt x="156" y="610"/>
                </a:lnTo>
                <a:lnTo>
                  <a:pt x="164" y="622"/>
                </a:lnTo>
                <a:lnTo>
                  <a:pt x="162" y="620"/>
                </a:lnTo>
                <a:lnTo>
                  <a:pt x="160" y="618"/>
                </a:lnTo>
                <a:lnTo>
                  <a:pt x="164" y="614"/>
                </a:lnTo>
                <a:lnTo>
                  <a:pt x="168" y="614"/>
                </a:lnTo>
                <a:lnTo>
                  <a:pt x="170" y="614"/>
                </a:lnTo>
                <a:lnTo>
                  <a:pt x="172" y="614"/>
                </a:lnTo>
                <a:lnTo>
                  <a:pt x="174" y="618"/>
                </a:lnTo>
                <a:lnTo>
                  <a:pt x="174" y="620"/>
                </a:lnTo>
                <a:lnTo>
                  <a:pt x="176" y="624"/>
                </a:lnTo>
                <a:lnTo>
                  <a:pt x="178" y="628"/>
                </a:lnTo>
                <a:lnTo>
                  <a:pt x="178" y="630"/>
                </a:lnTo>
                <a:lnTo>
                  <a:pt x="180" y="632"/>
                </a:lnTo>
                <a:lnTo>
                  <a:pt x="184" y="634"/>
                </a:lnTo>
                <a:lnTo>
                  <a:pt x="188" y="636"/>
                </a:lnTo>
                <a:lnTo>
                  <a:pt x="190" y="636"/>
                </a:lnTo>
                <a:lnTo>
                  <a:pt x="194" y="638"/>
                </a:lnTo>
                <a:lnTo>
                  <a:pt x="198" y="638"/>
                </a:lnTo>
                <a:lnTo>
                  <a:pt x="200" y="640"/>
                </a:lnTo>
                <a:lnTo>
                  <a:pt x="202" y="644"/>
                </a:lnTo>
                <a:lnTo>
                  <a:pt x="204" y="648"/>
                </a:lnTo>
                <a:lnTo>
                  <a:pt x="206" y="646"/>
                </a:lnTo>
                <a:lnTo>
                  <a:pt x="210" y="646"/>
                </a:lnTo>
                <a:lnTo>
                  <a:pt x="212" y="644"/>
                </a:lnTo>
                <a:lnTo>
                  <a:pt x="216" y="648"/>
                </a:lnTo>
                <a:lnTo>
                  <a:pt x="220" y="654"/>
                </a:lnTo>
                <a:lnTo>
                  <a:pt x="222" y="658"/>
                </a:lnTo>
                <a:lnTo>
                  <a:pt x="224" y="654"/>
                </a:lnTo>
                <a:lnTo>
                  <a:pt x="228" y="650"/>
                </a:lnTo>
                <a:lnTo>
                  <a:pt x="232" y="652"/>
                </a:lnTo>
                <a:lnTo>
                  <a:pt x="234" y="654"/>
                </a:lnTo>
                <a:lnTo>
                  <a:pt x="238" y="656"/>
                </a:lnTo>
                <a:lnTo>
                  <a:pt x="238" y="662"/>
                </a:lnTo>
                <a:lnTo>
                  <a:pt x="240" y="666"/>
                </a:lnTo>
                <a:lnTo>
                  <a:pt x="252" y="662"/>
                </a:lnTo>
                <a:lnTo>
                  <a:pt x="262" y="666"/>
                </a:lnTo>
                <a:lnTo>
                  <a:pt x="270" y="674"/>
                </a:lnTo>
                <a:lnTo>
                  <a:pt x="276" y="686"/>
                </a:lnTo>
                <a:lnTo>
                  <a:pt x="274" y="678"/>
                </a:lnTo>
                <a:lnTo>
                  <a:pt x="276" y="674"/>
                </a:lnTo>
                <a:lnTo>
                  <a:pt x="278" y="670"/>
                </a:lnTo>
                <a:lnTo>
                  <a:pt x="280" y="668"/>
                </a:lnTo>
                <a:lnTo>
                  <a:pt x="284" y="666"/>
                </a:lnTo>
                <a:lnTo>
                  <a:pt x="288" y="668"/>
                </a:lnTo>
                <a:lnTo>
                  <a:pt x="292" y="672"/>
                </a:lnTo>
                <a:lnTo>
                  <a:pt x="296" y="678"/>
                </a:lnTo>
                <a:lnTo>
                  <a:pt x="294" y="674"/>
                </a:lnTo>
                <a:lnTo>
                  <a:pt x="294" y="674"/>
                </a:lnTo>
                <a:lnTo>
                  <a:pt x="296" y="674"/>
                </a:lnTo>
                <a:lnTo>
                  <a:pt x="298" y="674"/>
                </a:lnTo>
                <a:lnTo>
                  <a:pt x="300" y="676"/>
                </a:lnTo>
                <a:lnTo>
                  <a:pt x="302" y="680"/>
                </a:lnTo>
                <a:lnTo>
                  <a:pt x="304" y="682"/>
                </a:lnTo>
                <a:lnTo>
                  <a:pt x="304" y="686"/>
                </a:lnTo>
                <a:lnTo>
                  <a:pt x="310" y="682"/>
                </a:lnTo>
                <a:lnTo>
                  <a:pt x="318" y="680"/>
                </a:lnTo>
                <a:lnTo>
                  <a:pt x="324" y="678"/>
                </a:lnTo>
                <a:lnTo>
                  <a:pt x="326" y="682"/>
                </a:lnTo>
                <a:lnTo>
                  <a:pt x="328" y="684"/>
                </a:lnTo>
                <a:lnTo>
                  <a:pt x="330" y="688"/>
                </a:lnTo>
                <a:lnTo>
                  <a:pt x="330" y="692"/>
                </a:lnTo>
                <a:lnTo>
                  <a:pt x="332" y="686"/>
                </a:lnTo>
                <a:lnTo>
                  <a:pt x="332" y="684"/>
                </a:lnTo>
                <a:lnTo>
                  <a:pt x="334" y="682"/>
                </a:lnTo>
                <a:lnTo>
                  <a:pt x="338" y="684"/>
                </a:lnTo>
                <a:lnTo>
                  <a:pt x="340" y="684"/>
                </a:lnTo>
                <a:lnTo>
                  <a:pt x="344" y="688"/>
                </a:lnTo>
                <a:lnTo>
                  <a:pt x="346" y="690"/>
                </a:lnTo>
                <a:lnTo>
                  <a:pt x="350" y="694"/>
                </a:lnTo>
                <a:lnTo>
                  <a:pt x="352" y="698"/>
                </a:lnTo>
                <a:lnTo>
                  <a:pt x="356" y="702"/>
                </a:lnTo>
                <a:lnTo>
                  <a:pt x="358" y="706"/>
                </a:lnTo>
                <a:lnTo>
                  <a:pt x="360" y="708"/>
                </a:lnTo>
                <a:lnTo>
                  <a:pt x="364" y="700"/>
                </a:lnTo>
                <a:lnTo>
                  <a:pt x="370" y="700"/>
                </a:lnTo>
                <a:lnTo>
                  <a:pt x="378" y="704"/>
                </a:lnTo>
                <a:lnTo>
                  <a:pt x="386" y="712"/>
                </a:lnTo>
                <a:lnTo>
                  <a:pt x="392" y="718"/>
                </a:lnTo>
                <a:lnTo>
                  <a:pt x="386" y="714"/>
                </a:lnTo>
                <a:lnTo>
                  <a:pt x="384" y="710"/>
                </a:lnTo>
                <a:lnTo>
                  <a:pt x="382" y="706"/>
                </a:lnTo>
                <a:lnTo>
                  <a:pt x="382" y="702"/>
                </a:lnTo>
                <a:lnTo>
                  <a:pt x="384" y="696"/>
                </a:lnTo>
                <a:lnTo>
                  <a:pt x="386" y="692"/>
                </a:lnTo>
                <a:lnTo>
                  <a:pt x="390" y="690"/>
                </a:lnTo>
                <a:lnTo>
                  <a:pt x="394" y="686"/>
                </a:lnTo>
                <a:lnTo>
                  <a:pt x="398" y="686"/>
                </a:lnTo>
                <a:lnTo>
                  <a:pt x="404" y="688"/>
                </a:lnTo>
                <a:lnTo>
                  <a:pt x="408" y="690"/>
                </a:lnTo>
                <a:lnTo>
                  <a:pt x="412" y="696"/>
                </a:lnTo>
                <a:lnTo>
                  <a:pt x="414" y="692"/>
                </a:lnTo>
                <a:lnTo>
                  <a:pt x="414" y="690"/>
                </a:lnTo>
                <a:lnTo>
                  <a:pt x="418" y="688"/>
                </a:lnTo>
                <a:lnTo>
                  <a:pt x="420" y="686"/>
                </a:lnTo>
                <a:lnTo>
                  <a:pt x="424" y="686"/>
                </a:lnTo>
                <a:lnTo>
                  <a:pt x="428" y="688"/>
                </a:lnTo>
                <a:lnTo>
                  <a:pt x="432" y="690"/>
                </a:lnTo>
                <a:lnTo>
                  <a:pt x="434" y="694"/>
                </a:lnTo>
                <a:lnTo>
                  <a:pt x="438" y="682"/>
                </a:lnTo>
                <a:lnTo>
                  <a:pt x="450" y="676"/>
                </a:lnTo>
                <a:lnTo>
                  <a:pt x="462" y="674"/>
                </a:lnTo>
                <a:lnTo>
                  <a:pt x="472" y="680"/>
                </a:lnTo>
                <a:lnTo>
                  <a:pt x="482" y="672"/>
                </a:lnTo>
                <a:lnTo>
                  <a:pt x="494" y="666"/>
                </a:lnTo>
                <a:lnTo>
                  <a:pt x="504" y="660"/>
                </a:lnTo>
                <a:lnTo>
                  <a:pt x="506" y="658"/>
                </a:lnTo>
                <a:lnTo>
                  <a:pt x="508" y="656"/>
                </a:lnTo>
                <a:lnTo>
                  <a:pt x="508" y="654"/>
                </a:lnTo>
                <a:lnTo>
                  <a:pt x="510" y="654"/>
                </a:lnTo>
                <a:lnTo>
                  <a:pt x="514" y="652"/>
                </a:lnTo>
                <a:lnTo>
                  <a:pt x="520" y="652"/>
                </a:lnTo>
                <a:lnTo>
                  <a:pt x="524" y="652"/>
                </a:lnTo>
                <a:lnTo>
                  <a:pt x="528" y="654"/>
                </a:lnTo>
                <a:lnTo>
                  <a:pt x="534" y="656"/>
                </a:lnTo>
                <a:lnTo>
                  <a:pt x="540" y="658"/>
                </a:lnTo>
                <a:lnTo>
                  <a:pt x="538" y="654"/>
                </a:lnTo>
                <a:lnTo>
                  <a:pt x="538" y="652"/>
                </a:lnTo>
                <a:lnTo>
                  <a:pt x="538" y="648"/>
                </a:lnTo>
                <a:lnTo>
                  <a:pt x="550" y="648"/>
                </a:lnTo>
                <a:lnTo>
                  <a:pt x="562" y="650"/>
                </a:lnTo>
                <a:lnTo>
                  <a:pt x="558" y="648"/>
                </a:lnTo>
                <a:lnTo>
                  <a:pt x="552" y="646"/>
                </a:lnTo>
                <a:lnTo>
                  <a:pt x="550" y="644"/>
                </a:lnTo>
                <a:lnTo>
                  <a:pt x="546" y="640"/>
                </a:lnTo>
                <a:lnTo>
                  <a:pt x="544" y="634"/>
                </a:lnTo>
                <a:lnTo>
                  <a:pt x="544" y="628"/>
                </a:lnTo>
                <a:lnTo>
                  <a:pt x="546" y="622"/>
                </a:lnTo>
                <a:lnTo>
                  <a:pt x="548" y="616"/>
                </a:lnTo>
                <a:lnTo>
                  <a:pt x="552" y="614"/>
                </a:lnTo>
                <a:lnTo>
                  <a:pt x="558" y="612"/>
                </a:lnTo>
                <a:lnTo>
                  <a:pt x="564" y="612"/>
                </a:lnTo>
                <a:lnTo>
                  <a:pt x="570" y="612"/>
                </a:lnTo>
                <a:lnTo>
                  <a:pt x="576" y="612"/>
                </a:lnTo>
                <a:lnTo>
                  <a:pt x="572" y="608"/>
                </a:lnTo>
                <a:lnTo>
                  <a:pt x="572" y="606"/>
                </a:lnTo>
                <a:lnTo>
                  <a:pt x="570" y="602"/>
                </a:lnTo>
                <a:lnTo>
                  <a:pt x="570" y="598"/>
                </a:lnTo>
                <a:lnTo>
                  <a:pt x="584" y="600"/>
                </a:lnTo>
                <a:lnTo>
                  <a:pt x="592" y="598"/>
                </a:lnTo>
                <a:lnTo>
                  <a:pt x="600" y="594"/>
                </a:lnTo>
                <a:lnTo>
                  <a:pt x="612" y="586"/>
                </a:lnTo>
                <a:lnTo>
                  <a:pt x="614" y="582"/>
                </a:lnTo>
                <a:lnTo>
                  <a:pt x="620" y="580"/>
                </a:lnTo>
                <a:lnTo>
                  <a:pt x="624" y="580"/>
                </a:lnTo>
                <a:lnTo>
                  <a:pt x="626" y="576"/>
                </a:lnTo>
                <a:lnTo>
                  <a:pt x="628" y="572"/>
                </a:lnTo>
                <a:lnTo>
                  <a:pt x="628" y="568"/>
                </a:lnTo>
                <a:lnTo>
                  <a:pt x="628" y="562"/>
                </a:lnTo>
                <a:lnTo>
                  <a:pt x="628" y="558"/>
                </a:lnTo>
                <a:lnTo>
                  <a:pt x="630" y="554"/>
                </a:lnTo>
                <a:lnTo>
                  <a:pt x="626" y="552"/>
                </a:lnTo>
                <a:lnTo>
                  <a:pt x="622" y="548"/>
                </a:lnTo>
                <a:lnTo>
                  <a:pt x="620" y="548"/>
                </a:lnTo>
                <a:lnTo>
                  <a:pt x="630" y="536"/>
                </a:lnTo>
                <a:lnTo>
                  <a:pt x="642" y="532"/>
                </a:lnTo>
                <a:lnTo>
                  <a:pt x="656" y="534"/>
                </a:lnTo>
                <a:lnTo>
                  <a:pt x="656" y="530"/>
                </a:lnTo>
                <a:lnTo>
                  <a:pt x="656" y="524"/>
                </a:lnTo>
                <a:lnTo>
                  <a:pt x="656" y="520"/>
                </a:lnTo>
                <a:lnTo>
                  <a:pt x="658" y="516"/>
                </a:lnTo>
                <a:lnTo>
                  <a:pt x="658" y="512"/>
                </a:lnTo>
                <a:lnTo>
                  <a:pt x="662" y="510"/>
                </a:lnTo>
                <a:lnTo>
                  <a:pt x="666" y="508"/>
                </a:lnTo>
                <a:lnTo>
                  <a:pt x="672" y="508"/>
                </a:lnTo>
                <a:lnTo>
                  <a:pt x="674" y="502"/>
                </a:lnTo>
                <a:lnTo>
                  <a:pt x="676" y="498"/>
                </a:lnTo>
                <a:lnTo>
                  <a:pt x="678" y="494"/>
                </a:lnTo>
                <a:lnTo>
                  <a:pt x="682" y="492"/>
                </a:lnTo>
                <a:lnTo>
                  <a:pt x="684" y="490"/>
                </a:lnTo>
                <a:lnTo>
                  <a:pt x="688" y="490"/>
                </a:lnTo>
                <a:lnTo>
                  <a:pt x="692" y="488"/>
                </a:lnTo>
                <a:lnTo>
                  <a:pt x="696" y="484"/>
                </a:lnTo>
                <a:lnTo>
                  <a:pt x="698" y="482"/>
                </a:lnTo>
                <a:lnTo>
                  <a:pt x="694" y="478"/>
                </a:lnTo>
                <a:lnTo>
                  <a:pt x="690" y="476"/>
                </a:lnTo>
                <a:lnTo>
                  <a:pt x="688" y="472"/>
                </a:lnTo>
                <a:lnTo>
                  <a:pt x="692" y="466"/>
                </a:lnTo>
                <a:lnTo>
                  <a:pt x="700" y="462"/>
                </a:lnTo>
                <a:lnTo>
                  <a:pt x="708" y="458"/>
                </a:lnTo>
                <a:lnTo>
                  <a:pt x="714" y="452"/>
                </a:lnTo>
                <a:lnTo>
                  <a:pt x="704" y="446"/>
                </a:lnTo>
                <a:lnTo>
                  <a:pt x="700" y="436"/>
                </a:lnTo>
                <a:lnTo>
                  <a:pt x="700" y="424"/>
                </a:lnTo>
                <a:lnTo>
                  <a:pt x="708" y="414"/>
                </a:lnTo>
                <a:lnTo>
                  <a:pt x="702" y="412"/>
                </a:lnTo>
                <a:lnTo>
                  <a:pt x="696" y="410"/>
                </a:lnTo>
                <a:lnTo>
                  <a:pt x="692" y="408"/>
                </a:lnTo>
                <a:lnTo>
                  <a:pt x="706" y="402"/>
                </a:lnTo>
                <a:lnTo>
                  <a:pt x="712" y="398"/>
                </a:lnTo>
                <a:lnTo>
                  <a:pt x="714" y="392"/>
                </a:lnTo>
                <a:lnTo>
                  <a:pt x="716" y="382"/>
                </a:lnTo>
                <a:lnTo>
                  <a:pt x="718" y="370"/>
                </a:lnTo>
                <a:lnTo>
                  <a:pt x="724" y="362"/>
                </a:lnTo>
                <a:lnTo>
                  <a:pt x="728" y="356"/>
                </a:lnTo>
                <a:lnTo>
                  <a:pt x="734" y="352"/>
                </a:lnTo>
                <a:lnTo>
                  <a:pt x="736" y="348"/>
                </a:lnTo>
                <a:lnTo>
                  <a:pt x="736" y="342"/>
                </a:lnTo>
                <a:lnTo>
                  <a:pt x="732" y="332"/>
                </a:lnTo>
                <a:lnTo>
                  <a:pt x="736" y="330"/>
                </a:lnTo>
                <a:lnTo>
                  <a:pt x="742" y="328"/>
                </a:lnTo>
                <a:lnTo>
                  <a:pt x="736" y="326"/>
                </a:lnTo>
                <a:lnTo>
                  <a:pt x="730" y="322"/>
                </a:lnTo>
                <a:lnTo>
                  <a:pt x="722" y="320"/>
                </a:lnTo>
                <a:lnTo>
                  <a:pt x="718" y="316"/>
                </a:lnTo>
                <a:lnTo>
                  <a:pt x="714" y="312"/>
                </a:lnTo>
                <a:lnTo>
                  <a:pt x="710" y="306"/>
                </a:lnTo>
                <a:lnTo>
                  <a:pt x="716" y="306"/>
                </a:lnTo>
                <a:lnTo>
                  <a:pt x="720" y="302"/>
                </a:lnTo>
                <a:lnTo>
                  <a:pt x="726" y="302"/>
                </a:lnTo>
                <a:lnTo>
                  <a:pt x="722" y="298"/>
                </a:lnTo>
                <a:lnTo>
                  <a:pt x="718" y="296"/>
                </a:lnTo>
                <a:lnTo>
                  <a:pt x="714" y="294"/>
                </a:lnTo>
                <a:lnTo>
                  <a:pt x="710" y="292"/>
                </a:lnTo>
                <a:lnTo>
                  <a:pt x="706" y="290"/>
                </a:lnTo>
                <a:lnTo>
                  <a:pt x="702" y="286"/>
                </a:lnTo>
                <a:lnTo>
                  <a:pt x="706" y="284"/>
                </a:lnTo>
                <a:lnTo>
                  <a:pt x="708" y="282"/>
                </a:lnTo>
                <a:lnTo>
                  <a:pt x="708" y="276"/>
                </a:lnTo>
                <a:lnTo>
                  <a:pt x="704" y="272"/>
                </a:lnTo>
                <a:lnTo>
                  <a:pt x="700" y="268"/>
                </a:lnTo>
                <a:lnTo>
                  <a:pt x="694" y="268"/>
                </a:lnTo>
                <a:lnTo>
                  <a:pt x="698" y="258"/>
                </a:lnTo>
                <a:lnTo>
                  <a:pt x="704" y="248"/>
                </a:lnTo>
                <a:lnTo>
                  <a:pt x="710" y="238"/>
                </a:lnTo>
                <a:lnTo>
                  <a:pt x="700" y="250"/>
                </a:lnTo>
                <a:lnTo>
                  <a:pt x="694" y="252"/>
                </a:lnTo>
                <a:lnTo>
                  <a:pt x="690" y="250"/>
                </a:lnTo>
                <a:lnTo>
                  <a:pt x="682" y="244"/>
                </a:lnTo>
                <a:lnTo>
                  <a:pt x="672" y="234"/>
                </a:lnTo>
                <a:lnTo>
                  <a:pt x="680" y="222"/>
                </a:lnTo>
                <a:lnTo>
                  <a:pt x="678" y="212"/>
                </a:lnTo>
                <a:lnTo>
                  <a:pt x="672" y="206"/>
                </a:lnTo>
                <a:lnTo>
                  <a:pt x="662" y="202"/>
                </a:lnTo>
                <a:lnTo>
                  <a:pt x="650" y="202"/>
                </a:lnTo>
                <a:lnTo>
                  <a:pt x="654" y="198"/>
                </a:lnTo>
                <a:lnTo>
                  <a:pt x="658" y="196"/>
                </a:lnTo>
                <a:lnTo>
                  <a:pt x="662" y="192"/>
                </a:lnTo>
                <a:lnTo>
                  <a:pt x="664" y="188"/>
                </a:lnTo>
                <a:lnTo>
                  <a:pt x="660" y="184"/>
                </a:lnTo>
                <a:lnTo>
                  <a:pt x="654" y="182"/>
                </a:lnTo>
                <a:lnTo>
                  <a:pt x="650" y="180"/>
                </a:lnTo>
                <a:lnTo>
                  <a:pt x="648" y="184"/>
                </a:lnTo>
                <a:lnTo>
                  <a:pt x="646" y="190"/>
                </a:lnTo>
                <a:lnTo>
                  <a:pt x="644" y="192"/>
                </a:lnTo>
                <a:lnTo>
                  <a:pt x="640" y="196"/>
                </a:lnTo>
                <a:lnTo>
                  <a:pt x="640" y="184"/>
                </a:lnTo>
                <a:lnTo>
                  <a:pt x="640" y="172"/>
                </a:lnTo>
                <a:lnTo>
                  <a:pt x="638" y="162"/>
                </a:lnTo>
                <a:lnTo>
                  <a:pt x="632" y="154"/>
                </a:lnTo>
                <a:lnTo>
                  <a:pt x="622" y="152"/>
                </a:lnTo>
                <a:lnTo>
                  <a:pt x="622" y="146"/>
                </a:lnTo>
                <a:lnTo>
                  <a:pt x="622" y="140"/>
                </a:lnTo>
                <a:lnTo>
                  <a:pt x="622" y="134"/>
                </a:lnTo>
                <a:lnTo>
                  <a:pt x="622" y="128"/>
                </a:lnTo>
                <a:lnTo>
                  <a:pt x="618" y="110"/>
                </a:lnTo>
                <a:lnTo>
                  <a:pt x="614" y="94"/>
                </a:lnTo>
                <a:lnTo>
                  <a:pt x="612" y="98"/>
                </a:lnTo>
                <a:lnTo>
                  <a:pt x="612" y="104"/>
                </a:lnTo>
                <a:lnTo>
                  <a:pt x="610" y="108"/>
                </a:lnTo>
                <a:lnTo>
                  <a:pt x="608" y="114"/>
                </a:lnTo>
                <a:lnTo>
                  <a:pt x="606" y="118"/>
                </a:lnTo>
                <a:lnTo>
                  <a:pt x="602" y="120"/>
                </a:lnTo>
                <a:lnTo>
                  <a:pt x="598" y="122"/>
                </a:lnTo>
                <a:lnTo>
                  <a:pt x="592" y="122"/>
                </a:lnTo>
                <a:lnTo>
                  <a:pt x="592" y="118"/>
                </a:lnTo>
                <a:lnTo>
                  <a:pt x="592" y="114"/>
                </a:lnTo>
                <a:lnTo>
                  <a:pt x="592" y="108"/>
                </a:lnTo>
                <a:lnTo>
                  <a:pt x="590" y="112"/>
                </a:lnTo>
                <a:lnTo>
                  <a:pt x="586" y="114"/>
                </a:lnTo>
                <a:lnTo>
                  <a:pt x="582" y="116"/>
                </a:lnTo>
                <a:lnTo>
                  <a:pt x="574" y="100"/>
                </a:lnTo>
                <a:lnTo>
                  <a:pt x="568" y="80"/>
                </a:lnTo>
                <a:lnTo>
                  <a:pt x="564" y="90"/>
                </a:lnTo>
                <a:lnTo>
                  <a:pt x="558" y="96"/>
                </a:lnTo>
                <a:lnTo>
                  <a:pt x="552" y="104"/>
                </a:lnTo>
                <a:lnTo>
                  <a:pt x="548" y="100"/>
                </a:lnTo>
                <a:lnTo>
                  <a:pt x="544" y="94"/>
                </a:lnTo>
                <a:lnTo>
                  <a:pt x="542" y="90"/>
                </a:lnTo>
                <a:lnTo>
                  <a:pt x="540" y="82"/>
                </a:lnTo>
                <a:lnTo>
                  <a:pt x="540" y="76"/>
                </a:lnTo>
                <a:lnTo>
                  <a:pt x="536" y="80"/>
                </a:lnTo>
                <a:lnTo>
                  <a:pt x="534" y="82"/>
                </a:lnTo>
                <a:lnTo>
                  <a:pt x="530" y="84"/>
                </a:lnTo>
                <a:lnTo>
                  <a:pt x="520" y="52"/>
                </a:lnTo>
                <a:lnTo>
                  <a:pt x="508" y="22"/>
                </a:lnTo>
                <a:lnTo>
                  <a:pt x="504" y="30"/>
                </a:lnTo>
                <a:lnTo>
                  <a:pt x="498" y="40"/>
                </a:lnTo>
                <a:lnTo>
                  <a:pt x="490" y="48"/>
                </a:lnTo>
                <a:lnTo>
                  <a:pt x="482" y="52"/>
                </a:lnTo>
                <a:lnTo>
                  <a:pt x="472" y="50"/>
                </a:lnTo>
                <a:lnTo>
                  <a:pt x="468" y="52"/>
                </a:lnTo>
                <a:lnTo>
                  <a:pt x="464" y="54"/>
                </a:lnTo>
                <a:lnTo>
                  <a:pt x="460" y="58"/>
                </a:lnTo>
                <a:lnTo>
                  <a:pt x="456" y="48"/>
                </a:lnTo>
                <a:lnTo>
                  <a:pt x="450" y="38"/>
                </a:lnTo>
                <a:lnTo>
                  <a:pt x="448" y="30"/>
                </a:lnTo>
                <a:lnTo>
                  <a:pt x="444" y="28"/>
                </a:lnTo>
                <a:lnTo>
                  <a:pt x="440" y="28"/>
                </a:lnTo>
                <a:lnTo>
                  <a:pt x="440" y="36"/>
                </a:lnTo>
                <a:lnTo>
                  <a:pt x="438" y="40"/>
                </a:lnTo>
                <a:lnTo>
                  <a:pt x="436" y="44"/>
                </a:lnTo>
                <a:lnTo>
                  <a:pt x="432" y="46"/>
                </a:lnTo>
                <a:lnTo>
                  <a:pt x="430" y="46"/>
                </a:lnTo>
                <a:lnTo>
                  <a:pt x="424" y="44"/>
                </a:lnTo>
                <a:lnTo>
                  <a:pt x="420" y="40"/>
                </a:lnTo>
                <a:lnTo>
                  <a:pt x="416" y="34"/>
                </a:lnTo>
                <a:lnTo>
                  <a:pt x="412" y="38"/>
                </a:lnTo>
                <a:lnTo>
                  <a:pt x="408" y="40"/>
                </a:lnTo>
                <a:lnTo>
                  <a:pt x="404" y="44"/>
                </a:lnTo>
                <a:lnTo>
                  <a:pt x="386" y="22"/>
                </a:lnTo>
                <a:lnTo>
                  <a:pt x="368" y="0"/>
                </a:lnTo>
                <a:lnTo>
                  <a:pt x="370" y="10"/>
                </a:lnTo>
                <a:lnTo>
                  <a:pt x="372" y="18"/>
                </a:lnTo>
                <a:lnTo>
                  <a:pt x="372" y="28"/>
                </a:lnTo>
                <a:lnTo>
                  <a:pt x="364" y="26"/>
                </a:lnTo>
                <a:lnTo>
                  <a:pt x="360" y="22"/>
                </a:lnTo>
                <a:lnTo>
                  <a:pt x="354" y="16"/>
                </a:lnTo>
                <a:lnTo>
                  <a:pt x="352" y="10"/>
                </a:lnTo>
                <a:lnTo>
                  <a:pt x="350" y="2"/>
                </a:lnTo>
                <a:lnTo>
                  <a:pt x="350" y="6"/>
                </a:lnTo>
                <a:lnTo>
                  <a:pt x="348" y="10"/>
                </a:lnTo>
                <a:lnTo>
                  <a:pt x="348" y="14"/>
                </a:lnTo>
                <a:lnTo>
                  <a:pt x="346" y="20"/>
                </a:lnTo>
                <a:lnTo>
                  <a:pt x="344" y="24"/>
                </a:lnTo>
                <a:lnTo>
                  <a:pt x="342" y="28"/>
                </a:lnTo>
                <a:lnTo>
                  <a:pt x="340" y="32"/>
                </a:lnTo>
                <a:lnTo>
                  <a:pt x="338" y="34"/>
                </a:lnTo>
                <a:lnTo>
                  <a:pt x="334" y="34"/>
                </a:lnTo>
                <a:lnTo>
                  <a:pt x="330" y="32"/>
                </a:lnTo>
                <a:lnTo>
                  <a:pt x="326" y="28"/>
                </a:lnTo>
                <a:lnTo>
                  <a:pt x="326" y="32"/>
                </a:lnTo>
                <a:lnTo>
                  <a:pt x="328" y="38"/>
                </a:lnTo>
                <a:lnTo>
                  <a:pt x="324" y="36"/>
                </a:lnTo>
                <a:lnTo>
                  <a:pt x="320" y="34"/>
                </a:lnTo>
                <a:lnTo>
                  <a:pt x="316" y="32"/>
                </a:lnTo>
                <a:lnTo>
                  <a:pt x="314" y="36"/>
                </a:lnTo>
                <a:lnTo>
                  <a:pt x="314" y="40"/>
                </a:lnTo>
                <a:lnTo>
                  <a:pt x="312" y="44"/>
                </a:lnTo>
                <a:lnTo>
                  <a:pt x="294" y="42"/>
                </a:lnTo>
                <a:lnTo>
                  <a:pt x="278" y="32"/>
                </a:lnTo>
                <a:lnTo>
                  <a:pt x="264" y="18"/>
                </a:lnTo>
                <a:lnTo>
                  <a:pt x="250" y="4"/>
                </a:lnTo>
                <a:lnTo>
                  <a:pt x="260" y="6"/>
                </a:lnTo>
                <a:lnTo>
                  <a:pt x="266" y="14"/>
                </a:lnTo>
                <a:lnTo>
                  <a:pt x="270" y="24"/>
                </a:lnTo>
                <a:lnTo>
                  <a:pt x="274" y="34"/>
                </a:lnTo>
                <a:lnTo>
                  <a:pt x="282" y="40"/>
                </a:lnTo>
                <a:lnTo>
                  <a:pt x="256" y="12"/>
                </a:lnTo>
                <a:close/>
              </a:path>
            </a:pathLst>
          </a:custGeom>
          <a:gradFill rotWithShape="1">
            <a:gsLst>
              <a:gs pos="0">
                <a:schemeClr val="hlink"/>
              </a:gs>
              <a:gs pos="100000">
                <a:schemeClr val="hlink">
                  <a:gamma/>
                  <a:shade val="46275"/>
                  <a:invGamma/>
                </a:schemeClr>
              </a:gs>
            </a:gsLst>
            <a:lin ang="5400000" scaled="1"/>
          </a:gradFill>
          <a:ln w="0">
            <a:noFill/>
            <a:prstDash val="solid"/>
            <a:round/>
            <a:headEnd/>
            <a:tailEnd/>
          </a:ln>
        </p:spPr>
        <p:txBody>
          <a:bodyPr/>
          <a:lstStyle/>
          <a:p>
            <a:endParaRPr lang="zh-CN" altLang="en-US"/>
          </a:p>
        </p:txBody>
      </p:sp>
      <p:sp>
        <p:nvSpPr>
          <p:cNvPr id="3090" name="Freeform 18"/>
          <p:cNvSpPr>
            <a:spLocks/>
          </p:cNvSpPr>
          <p:nvPr/>
        </p:nvSpPr>
        <p:spPr bwMode="gray">
          <a:xfrm>
            <a:off x="5292725" y="6092825"/>
            <a:ext cx="215900" cy="215900"/>
          </a:xfrm>
          <a:custGeom>
            <a:avLst/>
            <a:gdLst/>
            <a:ahLst/>
            <a:cxnLst>
              <a:cxn ang="0">
                <a:pos x="264" y="20"/>
              </a:cxn>
              <a:cxn ang="0">
                <a:pos x="286" y="52"/>
              </a:cxn>
              <a:cxn ang="0">
                <a:pos x="242" y="68"/>
              </a:cxn>
              <a:cxn ang="0">
                <a:pos x="202" y="72"/>
              </a:cxn>
              <a:cxn ang="0">
                <a:pos x="194" y="102"/>
              </a:cxn>
              <a:cxn ang="0">
                <a:pos x="140" y="114"/>
              </a:cxn>
              <a:cxn ang="0">
                <a:pos x="116" y="136"/>
              </a:cxn>
              <a:cxn ang="0">
                <a:pos x="84" y="164"/>
              </a:cxn>
              <a:cxn ang="0">
                <a:pos x="76" y="182"/>
              </a:cxn>
              <a:cxn ang="0">
                <a:pos x="60" y="224"/>
              </a:cxn>
              <a:cxn ang="0">
                <a:pos x="42" y="272"/>
              </a:cxn>
              <a:cxn ang="0">
                <a:pos x="24" y="296"/>
              </a:cxn>
              <a:cxn ang="0">
                <a:pos x="12" y="330"/>
              </a:cxn>
              <a:cxn ang="0">
                <a:pos x="16" y="352"/>
              </a:cxn>
              <a:cxn ang="0">
                <a:pos x="6" y="396"/>
              </a:cxn>
              <a:cxn ang="0">
                <a:pos x="30" y="420"/>
              </a:cxn>
              <a:cxn ang="0">
                <a:pos x="22" y="448"/>
              </a:cxn>
              <a:cxn ang="0">
                <a:pos x="38" y="472"/>
              </a:cxn>
              <a:cxn ang="0">
                <a:pos x="64" y="500"/>
              </a:cxn>
              <a:cxn ang="0">
                <a:pos x="76" y="546"/>
              </a:cxn>
              <a:cxn ang="0">
                <a:pos x="126" y="572"/>
              </a:cxn>
              <a:cxn ang="0">
                <a:pos x="130" y="602"/>
              </a:cxn>
              <a:cxn ang="0">
                <a:pos x="170" y="614"/>
              </a:cxn>
              <a:cxn ang="0">
                <a:pos x="188" y="636"/>
              </a:cxn>
              <a:cxn ang="0">
                <a:pos x="212" y="644"/>
              </a:cxn>
              <a:cxn ang="0">
                <a:pos x="238" y="662"/>
              </a:cxn>
              <a:cxn ang="0">
                <a:pos x="280" y="668"/>
              </a:cxn>
              <a:cxn ang="0">
                <a:pos x="300" y="676"/>
              </a:cxn>
              <a:cxn ang="0">
                <a:pos x="330" y="688"/>
              </a:cxn>
              <a:cxn ang="0">
                <a:pos x="350" y="694"/>
              </a:cxn>
              <a:cxn ang="0">
                <a:pos x="392" y="718"/>
              </a:cxn>
              <a:cxn ang="0">
                <a:pos x="398" y="686"/>
              </a:cxn>
              <a:cxn ang="0">
                <a:pos x="428" y="688"/>
              </a:cxn>
              <a:cxn ang="0">
                <a:pos x="504" y="660"/>
              </a:cxn>
              <a:cxn ang="0">
                <a:pos x="534" y="656"/>
              </a:cxn>
              <a:cxn ang="0">
                <a:pos x="550" y="644"/>
              </a:cxn>
              <a:cxn ang="0">
                <a:pos x="570" y="612"/>
              </a:cxn>
              <a:cxn ang="0">
                <a:pos x="612" y="586"/>
              </a:cxn>
              <a:cxn ang="0">
                <a:pos x="630" y="554"/>
              </a:cxn>
              <a:cxn ang="0">
                <a:pos x="656" y="520"/>
              </a:cxn>
              <a:cxn ang="0">
                <a:pos x="682" y="492"/>
              </a:cxn>
              <a:cxn ang="0">
                <a:pos x="692" y="466"/>
              </a:cxn>
              <a:cxn ang="0">
                <a:pos x="696" y="410"/>
              </a:cxn>
              <a:cxn ang="0">
                <a:pos x="734" y="352"/>
              </a:cxn>
              <a:cxn ang="0">
                <a:pos x="718" y="316"/>
              </a:cxn>
              <a:cxn ang="0">
                <a:pos x="710" y="292"/>
              </a:cxn>
              <a:cxn ang="0">
                <a:pos x="698" y="258"/>
              </a:cxn>
              <a:cxn ang="0">
                <a:pos x="678" y="212"/>
              </a:cxn>
              <a:cxn ang="0">
                <a:pos x="654" y="182"/>
              </a:cxn>
              <a:cxn ang="0">
                <a:pos x="632" y="154"/>
              </a:cxn>
              <a:cxn ang="0">
                <a:pos x="612" y="104"/>
              </a:cxn>
              <a:cxn ang="0">
                <a:pos x="592" y="108"/>
              </a:cxn>
              <a:cxn ang="0">
                <a:pos x="548" y="100"/>
              </a:cxn>
              <a:cxn ang="0">
                <a:pos x="508" y="22"/>
              </a:cxn>
              <a:cxn ang="0">
                <a:pos x="456" y="48"/>
              </a:cxn>
              <a:cxn ang="0">
                <a:pos x="430" y="46"/>
              </a:cxn>
              <a:cxn ang="0">
                <a:pos x="370" y="10"/>
              </a:cxn>
              <a:cxn ang="0">
                <a:pos x="348" y="10"/>
              </a:cxn>
              <a:cxn ang="0">
                <a:pos x="326" y="28"/>
              </a:cxn>
              <a:cxn ang="0">
                <a:pos x="294" y="42"/>
              </a:cxn>
              <a:cxn ang="0">
                <a:pos x="256" y="12"/>
              </a:cxn>
            </a:cxnLst>
            <a:rect l="0" t="0" r="r" b="b"/>
            <a:pathLst>
              <a:path w="742" h="718">
                <a:moveTo>
                  <a:pt x="256" y="12"/>
                </a:moveTo>
                <a:lnTo>
                  <a:pt x="252" y="8"/>
                </a:lnTo>
                <a:lnTo>
                  <a:pt x="252" y="6"/>
                </a:lnTo>
                <a:lnTo>
                  <a:pt x="250" y="6"/>
                </a:lnTo>
                <a:lnTo>
                  <a:pt x="252" y="8"/>
                </a:lnTo>
                <a:lnTo>
                  <a:pt x="254" y="10"/>
                </a:lnTo>
                <a:lnTo>
                  <a:pt x="256" y="12"/>
                </a:lnTo>
                <a:lnTo>
                  <a:pt x="260" y="16"/>
                </a:lnTo>
                <a:lnTo>
                  <a:pt x="264" y="20"/>
                </a:lnTo>
                <a:lnTo>
                  <a:pt x="268" y="24"/>
                </a:lnTo>
                <a:lnTo>
                  <a:pt x="270" y="28"/>
                </a:lnTo>
                <a:lnTo>
                  <a:pt x="274" y="32"/>
                </a:lnTo>
                <a:lnTo>
                  <a:pt x="278" y="34"/>
                </a:lnTo>
                <a:lnTo>
                  <a:pt x="280" y="36"/>
                </a:lnTo>
                <a:lnTo>
                  <a:pt x="280" y="38"/>
                </a:lnTo>
                <a:lnTo>
                  <a:pt x="282" y="38"/>
                </a:lnTo>
                <a:lnTo>
                  <a:pt x="288" y="48"/>
                </a:lnTo>
                <a:lnTo>
                  <a:pt x="286" y="52"/>
                </a:lnTo>
                <a:lnTo>
                  <a:pt x="278" y="56"/>
                </a:lnTo>
                <a:lnTo>
                  <a:pt x="268" y="58"/>
                </a:lnTo>
                <a:lnTo>
                  <a:pt x="256" y="58"/>
                </a:lnTo>
                <a:lnTo>
                  <a:pt x="246" y="56"/>
                </a:lnTo>
                <a:lnTo>
                  <a:pt x="238" y="54"/>
                </a:lnTo>
                <a:lnTo>
                  <a:pt x="242" y="58"/>
                </a:lnTo>
                <a:lnTo>
                  <a:pt x="246" y="62"/>
                </a:lnTo>
                <a:lnTo>
                  <a:pt x="244" y="64"/>
                </a:lnTo>
                <a:lnTo>
                  <a:pt x="242" y="68"/>
                </a:lnTo>
                <a:lnTo>
                  <a:pt x="238" y="70"/>
                </a:lnTo>
                <a:lnTo>
                  <a:pt x="232" y="72"/>
                </a:lnTo>
                <a:lnTo>
                  <a:pt x="228" y="72"/>
                </a:lnTo>
                <a:lnTo>
                  <a:pt x="222" y="70"/>
                </a:lnTo>
                <a:lnTo>
                  <a:pt x="216" y="68"/>
                </a:lnTo>
                <a:lnTo>
                  <a:pt x="212" y="64"/>
                </a:lnTo>
                <a:lnTo>
                  <a:pt x="206" y="64"/>
                </a:lnTo>
                <a:lnTo>
                  <a:pt x="204" y="68"/>
                </a:lnTo>
                <a:lnTo>
                  <a:pt x="202" y="72"/>
                </a:lnTo>
                <a:lnTo>
                  <a:pt x="200" y="76"/>
                </a:lnTo>
                <a:lnTo>
                  <a:pt x="196" y="78"/>
                </a:lnTo>
                <a:lnTo>
                  <a:pt x="190" y="80"/>
                </a:lnTo>
                <a:lnTo>
                  <a:pt x="196" y="82"/>
                </a:lnTo>
                <a:lnTo>
                  <a:pt x="198" y="86"/>
                </a:lnTo>
                <a:lnTo>
                  <a:pt x="200" y="90"/>
                </a:lnTo>
                <a:lnTo>
                  <a:pt x="200" y="94"/>
                </a:lnTo>
                <a:lnTo>
                  <a:pt x="198" y="98"/>
                </a:lnTo>
                <a:lnTo>
                  <a:pt x="194" y="102"/>
                </a:lnTo>
                <a:lnTo>
                  <a:pt x="186" y="102"/>
                </a:lnTo>
                <a:lnTo>
                  <a:pt x="172" y="100"/>
                </a:lnTo>
                <a:lnTo>
                  <a:pt x="162" y="100"/>
                </a:lnTo>
                <a:lnTo>
                  <a:pt x="164" y="102"/>
                </a:lnTo>
                <a:lnTo>
                  <a:pt x="166" y="106"/>
                </a:lnTo>
                <a:lnTo>
                  <a:pt x="168" y="110"/>
                </a:lnTo>
                <a:lnTo>
                  <a:pt x="154" y="110"/>
                </a:lnTo>
                <a:lnTo>
                  <a:pt x="140" y="110"/>
                </a:lnTo>
                <a:lnTo>
                  <a:pt x="140" y="114"/>
                </a:lnTo>
                <a:lnTo>
                  <a:pt x="142" y="116"/>
                </a:lnTo>
                <a:lnTo>
                  <a:pt x="136" y="118"/>
                </a:lnTo>
                <a:lnTo>
                  <a:pt x="130" y="118"/>
                </a:lnTo>
                <a:lnTo>
                  <a:pt x="124" y="118"/>
                </a:lnTo>
                <a:lnTo>
                  <a:pt x="126" y="122"/>
                </a:lnTo>
                <a:lnTo>
                  <a:pt x="126" y="126"/>
                </a:lnTo>
                <a:lnTo>
                  <a:pt x="126" y="130"/>
                </a:lnTo>
                <a:lnTo>
                  <a:pt x="128" y="134"/>
                </a:lnTo>
                <a:lnTo>
                  <a:pt x="116" y="136"/>
                </a:lnTo>
                <a:lnTo>
                  <a:pt x="106" y="140"/>
                </a:lnTo>
                <a:lnTo>
                  <a:pt x="96" y="144"/>
                </a:lnTo>
                <a:lnTo>
                  <a:pt x="82" y="142"/>
                </a:lnTo>
                <a:lnTo>
                  <a:pt x="88" y="146"/>
                </a:lnTo>
                <a:lnTo>
                  <a:pt x="92" y="148"/>
                </a:lnTo>
                <a:lnTo>
                  <a:pt x="92" y="152"/>
                </a:lnTo>
                <a:lnTo>
                  <a:pt x="92" y="156"/>
                </a:lnTo>
                <a:lnTo>
                  <a:pt x="88" y="160"/>
                </a:lnTo>
                <a:lnTo>
                  <a:pt x="84" y="164"/>
                </a:lnTo>
                <a:lnTo>
                  <a:pt x="78" y="166"/>
                </a:lnTo>
                <a:lnTo>
                  <a:pt x="74" y="168"/>
                </a:lnTo>
                <a:lnTo>
                  <a:pt x="68" y="170"/>
                </a:lnTo>
                <a:lnTo>
                  <a:pt x="62" y="172"/>
                </a:lnTo>
                <a:lnTo>
                  <a:pt x="58" y="172"/>
                </a:lnTo>
                <a:lnTo>
                  <a:pt x="64" y="174"/>
                </a:lnTo>
                <a:lnTo>
                  <a:pt x="68" y="176"/>
                </a:lnTo>
                <a:lnTo>
                  <a:pt x="72" y="180"/>
                </a:lnTo>
                <a:lnTo>
                  <a:pt x="76" y="182"/>
                </a:lnTo>
                <a:lnTo>
                  <a:pt x="78" y="184"/>
                </a:lnTo>
                <a:lnTo>
                  <a:pt x="78" y="190"/>
                </a:lnTo>
                <a:lnTo>
                  <a:pt x="78" y="194"/>
                </a:lnTo>
                <a:lnTo>
                  <a:pt x="76" y="202"/>
                </a:lnTo>
                <a:lnTo>
                  <a:pt x="70" y="204"/>
                </a:lnTo>
                <a:lnTo>
                  <a:pt x="62" y="204"/>
                </a:lnTo>
                <a:lnTo>
                  <a:pt x="54" y="204"/>
                </a:lnTo>
                <a:lnTo>
                  <a:pt x="60" y="214"/>
                </a:lnTo>
                <a:lnTo>
                  <a:pt x="60" y="224"/>
                </a:lnTo>
                <a:lnTo>
                  <a:pt x="56" y="236"/>
                </a:lnTo>
                <a:lnTo>
                  <a:pt x="56" y="248"/>
                </a:lnTo>
                <a:lnTo>
                  <a:pt x="46" y="248"/>
                </a:lnTo>
                <a:lnTo>
                  <a:pt x="34" y="248"/>
                </a:lnTo>
                <a:lnTo>
                  <a:pt x="38" y="250"/>
                </a:lnTo>
                <a:lnTo>
                  <a:pt x="42" y="254"/>
                </a:lnTo>
                <a:lnTo>
                  <a:pt x="44" y="260"/>
                </a:lnTo>
                <a:lnTo>
                  <a:pt x="44" y="268"/>
                </a:lnTo>
                <a:lnTo>
                  <a:pt x="42" y="272"/>
                </a:lnTo>
                <a:lnTo>
                  <a:pt x="38" y="276"/>
                </a:lnTo>
                <a:lnTo>
                  <a:pt x="34" y="278"/>
                </a:lnTo>
                <a:lnTo>
                  <a:pt x="28" y="280"/>
                </a:lnTo>
                <a:lnTo>
                  <a:pt x="24" y="280"/>
                </a:lnTo>
                <a:lnTo>
                  <a:pt x="18" y="282"/>
                </a:lnTo>
                <a:lnTo>
                  <a:pt x="24" y="284"/>
                </a:lnTo>
                <a:lnTo>
                  <a:pt x="26" y="288"/>
                </a:lnTo>
                <a:lnTo>
                  <a:pt x="26" y="292"/>
                </a:lnTo>
                <a:lnTo>
                  <a:pt x="24" y="296"/>
                </a:lnTo>
                <a:lnTo>
                  <a:pt x="18" y="300"/>
                </a:lnTo>
                <a:lnTo>
                  <a:pt x="28" y="302"/>
                </a:lnTo>
                <a:lnTo>
                  <a:pt x="38" y="306"/>
                </a:lnTo>
                <a:lnTo>
                  <a:pt x="38" y="312"/>
                </a:lnTo>
                <a:lnTo>
                  <a:pt x="34" y="316"/>
                </a:lnTo>
                <a:lnTo>
                  <a:pt x="28" y="320"/>
                </a:lnTo>
                <a:lnTo>
                  <a:pt x="24" y="322"/>
                </a:lnTo>
                <a:lnTo>
                  <a:pt x="18" y="326"/>
                </a:lnTo>
                <a:lnTo>
                  <a:pt x="12" y="330"/>
                </a:lnTo>
                <a:lnTo>
                  <a:pt x="8" y="334"/>
                </a:lnTo>
                <a:lnTo>
                  <a:pt x="12" y="336"/>
                </a:lnTo>
                <a:lnTo>
                  <a:pt x="18" y="338"/>
                </a:lnTo>
                <a:lnTo>
                  <a:pt x="22" y="338"/>
                </a:lnTo>
                <a:lnTo>
                  <a:pt x="20" y="342"/>
                </a:lnTo>
                <a:lnTo>
                  <a:pt x="18" y="344"/>
                </a:lnTo>
                <a:lnTo>
                  <a:pt x="14" y="348"/>
                </a:lnTo>
                <a:lnTo>
                  <a:pt x="12" y="350"/>
                </a:lnTo>
                <a:lnTo>
                  <a:pt x="16" y="352"/>
                </a:lnTo>
                <a:lnTo>
                  <a:pt x="22" y="354"/>
                </a:lnTo>
                <a:lnTo>
                  <a:pt x="26" y="356"/>
                </a:lnTo>
                <a:lnTo>
                  <a:pt x="24" y="358"/>
                </a:lnTo>
                <a:lnTo>
                  <a:pt x="22" y="362"/>
                </a:lnTo>
                <a:lnTo>
                  <a:pt x="32" y="364"/>
                </a:lnTo>
                <a:lnTo>
                  <a:pt x="44" y="368"/>
                </a:lnTo>
                <a:lnTo>
                  <a:pt x="22" y="382"/>
                </a:lnTo>
                <a:lnTo>
                  <a:pt x="0" y="394"/>
                </a:lnTo>
                <a:lnTo>
                  <a:pt x="6" y="396"/>
                </a:lnTo>
                <a:lnTo>
                  <a:pt x="14" y="398"/>
                </a:lnTo>
                <a:lnTo>
                  <a:pt x="20" y="402"/>
                </a:lnTo>
                <a:lnTo>
                  <a:pt x="24" y="406"/>
                </a:lnTo>
                <a:lnTo>
                  <a:pt x="22" y="408"/>
                </a:lnTo>
                <a:lnTo>
                  <a:pt x="20" y="410"/>
                </a:lnTo>
                <a:lnTo>
                  <a:pt x="16" y="412"/>
                </a:lnTo>
                <a:lnTo>
                  <a:pt x="22" y="414"/>
                </a:lnTo>
                <a:lnTo>
                  <a:pt x="28" y="416"/>
                </a:lnTo>
                <a:lnTo>
                  <a:pt x="30" y="420"/>
                </a:lnTo>
                <a:lnTo>
                  <a:pt x="32" y="424"/>
                </a:lnTo>
                <a:lnTo>
                  <a:pt x="32" y="428"/>
                </a:lnTo>
                <a:lnTo>
                  <a:pt x="28" y="434"/>
                </a:lnTo>
                <a:lnTo>
                  <a:pt x="32" y="434"/>
                </a:lnTo>
                <a:lnTo>
                  <a:pt x="34" y="434"/>
                </a:lnTo>
                <a:lnTo>
                  <a:pt x="34" y="440"/>
                </a:lnTo>
                <a:lnTo>
                  <a:pt x="30" y="442"/>
                </a:lnTo>
                <a:lnTo>
                  <a:pt x="26" y="446"/>
                </a:lnTo>
                <a:lnTo>
                  <a:pt x="22" y="448"/>
                </a:lnTo>
                <a:lnTo>
                  <a:pt x="20" y="452"/>
                </a:lnTo>
                <a:lnTo>
                  <a:pt x="16" y="456"/>
                </a:lnTo>
                <a:lnTo>
                  <a:pt x="22" y="454"/>
                </a:lnTo>
                <a:lnTo>
                  <a:pt x="28" y="456"/>
                </a:lnTo>
                <a:lnTo>
                  <a:pt x="34" y="458"/>
                </a:lnTo>
                <a:lnTo>
                  <a:pt x="40" y="460"/>
                </a:lnTo>
                <a:lnTo>
                  <a:pt x="44" y="464"/>
                </a:lnTo>
                <a:lnTo>
                  <a:pt x="40" y="468"/>
                </a:lnTo>
                <a:lnTo>
                  <a:pt x="38" y="472"/>
                </a:lnTo>
                <a:lnTo>
                  <a:pt x="34" y="476"/>
                </a:lnTo>
                <a:lnTo>
                  <a:pt x="40" y="478"/>
                </a:lnTo>
                <a:lnTo>
                  <a:pt x="44" y="482"/>
                </a:lnTo>
                <a:lnTo>
                  <a:pt x="48" y="486"/>
                </a:lnTo>
                <a:lnTo>
                  <a:pt x="48" y="490"/>
                </a:lnTo>
                <a:lnTo>
                  <a:pt x="48" y="496"/>
                </a:lnTo>
                <a:lnTo>
                  <a:pt x="54" y="496"/>
                </a:lnTo>
                <a:lnTo>
                  <a:pt x="60" y="498"/>
                </a:lnTo>
                <a:lnTo>
                  <a:pt x="64" y="500"/>
                </a:lnTo>
                <a:lnTo>
                  <a:pt x="66" y="504"/>
                </a:lnTo>
                <a:lnTo>
                  <a:pt x="66" y="508"/>
                </a:lnTo>
                <a:lnTo>
                  <a:pt x="66" y="514"/>
                </a:lnTo>
                <a:lnTo>
                  <a:pt x="62" y="520"/>
                </a:lnTo>
                <a:lnTo>
                  <a:pt x="68" y="524"/>
                </a:lnTo>
                <a:lnTo>
                  <a:pt x="72" y="528"/>
                </a:lnTo>
                <a:lnTo>
                  <a:pt x="74" y="534"/>
                </a:lnTo>
                <a:lnTo>
                  <a:pt x="76" y="540"/>
                </a:lnTo>
                <a:lnTo>
                  <a:pt x="76" y="546"/>
                </a:lnTo>
                <a:lnTo>
                  <a:pt x="96" y="546"/>
                </a:lnTo>
                <a:lnTo>
                  <a:pt x="118" y="544"/>
                </a:lnTo>
                <a:lnTo>
                  <a:pt x="114" y="552"/>
                </a:lnTo>
                <a:lnTo>
                  <a:pt x="112" y="558"/>
                </a:lnTo>
                <a:lnTo>
                  <a:pt x="110" y="566"/>
                </a:lnTo>
                <a:lnTo>
                  <a:pt x="108" y="572"/>
                </a:lnTo>
                <a:lnTo>
                  <a:pt x="114" y="572"/>
                </a:lnTo>
                <a:lnTo>
                  <a:pt x="120" y="572"/>
                </a:lnTo>
                <a:lnTo>
                  <a:pt x="126" y="572"/>
                </a:lnTo>
                <a:lnTo>
                  <a:pt x="122" y="578"/>
                </a:lnTo>
                <a:lnTo>
                  <a:pt x="118" y="584"/>
                </a:lnTo>
                <a:lnTo>
                  <a:pt x="116" y="592"/>
                </a:lnTo>
                <a:lnTo>
                  <a:pt x="122" y="592"/>
                </a:lnTo>
                <a:lnTo>
                  <a:pt x="128" y="592"/>
                </a:lnTo>
                <a:lnTo>
                  <a:pt x="136" y="592"/>
                </a:lnTo>
                <a:lnTo>
                  <a:pt x="134" y="594"/>
                </a:lnTo>
                <a:lnTo>
                  <a:pt x="132" y="598"/>
                </a:lnTo>
                <a:lnTo>
                  <a:pt x="130" y="602"/>
                </a:lnTo>
                <a:lnTo>
                  <a:pt x="128" y="604"/>
                </a:lnTo>
                <a:lnTo>
                  <a:pt x="144" y="606"/>
                </a:lnTo>
                <a:lnTo>
                  <a:pt x="156" y="610"/>
                </a:lnTo>
                <a:lnTo>
                  <a:pt x="164" y="622"/>
                </a:lnTo>
                <a:lnTo>
                  <a:pt x="162" y="620"/>
                </a:lnTo>
                <a:lnTo>
                  <a:pt x="160" y="618"/>
                </a:lnTo>
                <a:lnTo>
                  <a:pt x="164" y="614"/>
                </a:lnTo>
                <a:lnTo>
                  <a:pt x="168" y="614"/>
                </a:lnTo>
                <a:lnTo>
                  <a:pt x="170" y="614"/>
                </a:lnTo>
                <a:lnTo>
                  <a:pt x="172" y="614"/>
                </a:lnTo>
                <a:lnTo>
                  <a:pt x="174" y="618"/>
                </a:lnTo>
                <a:lnTo>
                  <a:pt x="174" y="620"/>
                </a:lnTo>
                <a:lnTo>
                  <a:pt x="176" y="624"/>
                </a:lnTo>
                <a:lnTo>
                  <a:pt x="178" y="628"/>
                </a:lnTo>
                <a:lnTo>
                  <a:pt x="178" y="630"/>
                </a:lnTo>
                <a:lnTo>
                  <a:pt x="180" y="632"/>
                </a:lnTo>
                <a:lnTo>
                  <a:pt x="184" y="634"/>
                </a:lnTo>
                <a:lnTo>
                  <a:pt x="188" y="636"/>
                </a:lnTo>
                <a:lnTo>
                  <a:pt x="190" y="636"/>
                </a:lnTo>
                <a:lnTo>
                  <a:pt x="194" y="638"/>
                </a:lnTo>
                <a:lnTo>
                  <a:pt x="198" y="638"/>
                </a:lnTo>
                <a:lnTo>
                  <a:pt x="200" y="640"/>
                </a:lnTo>
                <a:lnTo>
                  <a:pt x="202" y="644"/>
                </a:lnTo>
                <a:lnTo>
                  <a:pt x="204" y="648"/>
                </a:lnTo>
                <a:lnTo>
                  <a:pt x="206" y="646"/>
                </a:lnTo>
                <a:lnTo>
                  <a:pt x="210" y="646"/>
                </a:lnTo>
                <a:lnTo>
                  <a:pt x="212" y="644"/>
                </a:lnTo>
                <a:lnTo>
                  <a:pt x="216" y="648"/>
                </a:lnTo>
                <a:lnTo>
                  <a:pt x="220" y="654"/>
                </a:lnTo>
                <a:lnTo>
                  <a:pt x="222" y="658"/>
                </a:lnTo>
                <a:lnTo>
                  <a:pt x="224" y="654"/>
                </a:lnTo>
                <a:lnTo>
                  <a:pt x="228" y="650"/>
                </a:lnTo>
                <a:lnTo>
                  <a:pt x="232" y="652"/>
                </a:lnTo>
                <a:lnTo>
                  <a:pt x="234" y="654"/>
                </a:lnTo>
                <a:lnTo>
                  <a:pt x="238" y="656"/>
                </a:lnTo>
                <a:lnTo>
                  <a:pt x="238" y="662"/>
                </a:lnTo>
                <a:lnTo>
                  <a:pt x="240" y="666"/>
                </a:lnTo>
                <a:lnTo>
                  <a:pt x="252" y="662"/>
                </a:lnTo>
                <a:lnTo>
                  <a:pt x="262" y="666"/>
                </a:lnTo>
                <a:lnTo>
                  <a:pt x="270" y="674"/>
                </a:lnTo>
                <a:lnTo>
                  <a:pt x="276" y="686"/>
                </a:lnTo>
                <a:lnTo>
                  <a:pt x="274" y="678"/>
                </a:lnTo>
                <a:lnTo>
                  <a:pt x="276" y="674"/>
                </a:lnTo>
                <a:lnTo>
                  <a:pt x="278" y="670"/>
                </a:lnTo>
                <a:lnTo>
                  <a:pt x="280" y="668"/>
                </a:lnTo>
                <a:lnTo>
                  <a:pt x="284" y="666"/>
                </a:lnTo>
                <a:lnTo>
                  <a:pt x="288" y="668"/>
                </a:lnTo>
                <a:lnTo>
                  <a:pt x="292" y="672"/>
                </a:lnTo>
                <a:lnTo>
                  <a:pt x="296" y="678"/>
                </a:lnTo>
                <a:lnTo>
                  <a:pt x="294" y="674"/>
                </a:lnTo>
                <a:lnTo>
                  <a:pt x="294" y="674"/>
                </a:lnTo>
                <a:lnTo>
                  <a:pt x="296" y="674"/>
                </a:lnTo>
                <a:lnTo>
                  <a:pt x="298" y="674"/>
                </a:lnTo>
                <a:lnTo>
                  <a:pt x="300" y="676"/>
                </a:lnTo>
                <a:lnTo>
                  <a:pt x="302" y="680"/>
                </a:lnTo>
                <a:lnTo>
                  <a:pt x="304" y="682"/>
                </a:lnTo>
                <a:lnTo>
                  <a:pt x="304" y="686"/>
                </a:lnTo>
                <a:lnTo>
                  <a:pt x="310" y="682"/>
                </a:lnTo>
                <a:lnTo>
                  <a:pt x="318" y="680"/>
                </a:lnTo>
                <a:lnTo>
                  <a:pt x="324" y="678"/>
                </a:lnTo>
                <a:lnTo>
                  <a:pt x="326" y="682"/>
                </a:lnTo>
                <a:lnTo>
                  <a:pt x="328" y="684"/>
                </a:lnTo>
                <a:lnTo>
                  <a:pt x="330" y="688"/>
                </a:lnTo>
                <a:lnTo>
                  <a:pt x="330" y="692"/>
                </a:lnTo>
                <a:lnTo>
                  <a:pt x="332" y="686"/>
                </a:lnTo>
                <a:lnTo>
                  <a:pt x="332" y="684"/>
                </a:lnTo>
                <a:lnTo>
                  <a:pt x="334" y="682"/>
                </a:lnTo>
                <a:lnTo>
                  <a:pt x="338" y="684"/>
                </a:lnTo>
                <a:lnTo>
                  <a:pt x="340" y="684"/>
                </a:lnTo>
                <a:lnTo>
                  <a:pt x="344" y="688"/>
                </a:lnTo>
                <a:lnTo>
                  <a:pt x="346" y="690"/>
                </a:lnTo>
                <a:lnTo>
                  <a:pt x="350" y="694"/>
                </a:lnTo>
                <a:lnTo>
                  <a:pt x="352" y="698"/>
                </a:lnTo>
                <a:lnTo>
                  <a:pt x="356" y="702"/>
                </a:lnTo>
                <a:lnTo>
                  <a:pt x="358" y="706"/>
                </a:lnTo>
                <a:lnTo>
                  <a:pt x="360" y="708"/>
                </a:lnTo>
                <a:lnTo>
                  <a:pt x="364" y="700"/>
                </a:lnTo>
                <a:lnTo>
                  <a:pt x="370" y="700"/>
                </a:lnTo>
                <a:lnTo>
                  <a:pt x="378" y="704"/>
                </a:lnTo>
                <a:lnTo>
                  <a:pt x="386" y="712"/>
                </a:lnTo>
                <a:lnTo>
                  <a:pt x="392" y="718"/>
                </a:lnTo>
                <a:lnTo>
                  <a:pt x="386" y="714"/>
                </a:lnTo>
                <a:lnTo>
                  <a:pt x="384" y="710"/>
                </a:lnTo>
                <a:lnTo>
                  <a:pt x="382" y="706"/>
                </a:lnTo>
                <a:lnTo>
                  <a:pt x="382" y="702"/>
                </a:lnTo>
                <a:lnTo>
                  <a:pt x="384" y="696"/>
                </a:lnTo>
                <a:lnTo>
                  <a:pt x="386" y="692"/>
                </a:lnTo>
                <a:lnTo>
                  <a:pt x="390" y="690"/>
                </a:lnTo>
                <a:lnTo>
                  <a:pt x="394" y="686"/>
                </a:lnTo>
                <a:lnTo>
                  <a:pt x="398" y="686"/>
                </a:lnTo>
                <a:lnTo>
                  <a:pt x="404" y="688"/>
                </a:lnTo>
                <a:lnTo>
                  <a:pt x="408" y="690"/>
                </a:lnTo>
                <a:lnTo>
                  <a:pt x="412" y="696"/>
                </a:lnTo>
                <a:lnTo>
                  <a:pt x="414" y="692"/>
                </a:lnTo>
                <a:lnTo>
                  <a:pt x="414" y="690"/>
                </a:lnTo>
                <a:lnTo>
                  <a:pt x="418" y="688"/>
                </a:lnTo>
                <a:lnTo>
                  <a:pt x="420" y="686"/>
                </a:lnTo>
                <a:lnTo>
                  <a:pt x="424" y="686"/>
                </a:lnTo>
                <a:lnTo>
                  <a:pt x="428" y="688"/>
                </a:lnTo>
                <a:lnTo>
                  <a:pt x="432" y="690"/>
                </a:lnTo>
                <a:lnTo>
                  <a:pt x="434" y="694"/>
                </a:lnTo>
                <a:lnTo>
                  <a:pt x="438" y="682"/>
                </a:lnTo>
                <a:lnTo>
                  <a:pt x="450" y="676"/>
                </a:lnTo>
                <a:lnTo>
                  <a:pt x="462" y="674"/>
                </a:lnTo>
                <a:lnTo>
                  <a:pt x="472" y="680"/>
                </a:lnTo>
                <a:lnTo>
                  <a:pt x="482" y="672"/>
                </a:lnTo>
                <a:lnTo>
                  <a:pt x="494" y="666"/>
                </a:lnTo>
                <a:lnTo>
                  <a:pt x="504" y="660"/>
                </a:lnTo>
                <a:lnTo>
                  <a:pt x="506" y="658"/>
                </a:lnTo>
                <a:lnTo>
                  <a:pt x="508" y="656"/>
                </a:lnTo>
                <a:lnTo>
                  <a:pt x="508" y="654"/>
                </a:lnTo>
                <a:lnTo>
                  <a:pt x="510" y="654"/>
                </a:lnTo>
                <a:lnTo>
                  <a:pt x="514" y="652"/>
                </a:lnTo>
                <a:lnTo>
                  <a:pt x="520" y="652"/>
                </a:lnTo>
                <a:lnTo>
                  <a:pt x="524" y="652"/>
                </a:lnTo>
                <a:lnTo>
                  <a:pt x="528" y="654"/>
                </a:lnTo>
                <a:lnTo>
                  <a:pt x="534" y="656"/>
                </a:lnTo>
                <a:lnTo>
                  <a:pt x="540" y="658"/>
                </a:lnTo>
                <a:lnTo>
                  <a:pt x="538" y="654"/>
                </a:lnTo>
                <a:lnTo>
                  <a:pt x="538" y="652"/>
                </a:lnTo>
                <a:lnTo>
                  <a:pt x="538" y="648"/>
                </a:lnTo>
                <a:lnTo>
                  <a:pt x="550" y="648"/>
                </a:lnTo>
                <a:lnTo>
                  <a:pt x="562" y="650"/>
                </a:lnTo>
                <a:lnTo>
                  <a:pt x="558" y="648"/>
                </a:lnTo>
                <a:lnTo>
                  <a:pt x="552" y="646"/>
                </a:lnTo>
                <a:lnTo>
                  <a:pt x="550" y="644"/>
                </a:lnTo>
                <a:lnTo>
                  <a:pt x="546" y="640"/>
                </a:lnTo>
                <a:lnTo>
                  <a:pt x="544" y="634"/>
                </a:lnTo>
                <a:lnTo>
                  <a:pt x="544" y="628"/>
                </a:lnTo>
                <a:lnTo>
                  <a:pt x="546" y="622"/>
                </a:lnTo>
                <a:lnTo>
                  <a:pt x="548" y="616"/>
                </a:lnTo>
                <a:lnTo>
                  <a:pt x="552" y="614"/>
                </a:lnTo>
                <a:lnTo>
                  <a:pt x="558" y="612"/>
                </a:lnTo>
                <a:lnTo>
                  <a:pt x="564" y="612"/>
                </a:lnTo>
                <a:lnTo>
                  <a:pt x="570" y="612"/>
                </a:lnTo>
                <a:lnTo>
                  <a:pt x="576" y="612"/>
                </a:lnTo>
                <a:lnTo>
                  <a:pt x="572" y="608"/>
                </a:lnTo>
                <a:lnTo>
                  <a:pt x="572" y="606"/>
                </a:lnTo>
                <a:lnTo>
                  <a:pt x="570" y="602"/>
                </a:lnTo>
                <a:lnTo>
                  <a:pt x="570" y="598"/>
                </a:lnTo>
                <a:lnTo>
                  <a:pt x="584" y="600"/>
                </a:lnTo>
                <a:lnTo>
                  <a:pt x="592" y="598"/>
                </a:lnTo>
                <a:lnTo>
                  <a:pt x="600" y="594"/>
                </a:lnTo>
                <a:lnTo>
                  <a:pt x="612" y="586"/>
                </a:lnTo>
                <a:lnTo>
                  <a:pt x="614" y="582"/>
                </a:lnTo>
                <a:lnTo>
                  <a:pt x="620" y="580"/>
                </a:lnTo>
                <a:lnTo>
                  <a:pt x="624" y="580"/>
                </a:lnTo>
                <a:lnTo>
                  <a:pt x="626" y="576"/>
                </a:lnTo>
                <a:lnTo>
                  <a:pt x="628" y="572"/>
                </a:lnTo>
                <a:lnTo>
                  <a:pt x="628" y="568"/>
                </a:lnTo>
                <a:lnTo>
                  <a:pt x="628" y="562"/>
                </a:lnTo>
                <a:lnTo>
                  <a:pt x="628" y="558"/>
                </a:lnTo>
                <a:lnTo>
                  <a:pt x="630" y="554"/>
                </a:lnTo>
                <a:lnTo>
                  <a:pt x="626" y="552"/>
                </a:lnTo>
                <a:lnTo>
                  <a:pt x="622" y="548"/>
                </a:lnTo>
                <a:lnTo>
                  <a:pt x="620" y="548"/>
                </a:lnTo>
                <a:lnTo>
                  <a:pt x="630" y="536"/>
                </a:lnTo>
                <a:lnTo>
                  <a:pt x="642" y="532"/>
                </a:lnTo>
                <a:lnTo>
                  <a:pt x="656" y="534"/>
                </a:lnTo>
                <a:lnTo>
                  <a:pt x="656" y="530"/>
                </a:lnTo>
                <a:lnTo>
                  <a:pt x="656" y="524"/>
                </a:lnTo>
                <a:lnTo>
                  <a:pt x="656" y="520"/>
                </a:lnTo>
                <a:lnTo>
                  <a:pt x="658" y="516"/>
                </a:lnTo>
                <a:lnTo>
                  <a:pt x="658" y="512"/>
                </a:lnTo>
                <a:lnTo>
                  <a:pt x="662" y="510"/>
                </a:lnTo>
                <a:lnTo>
                  <a:pt x="666" y="508"/>
                </a:lnTo>
                <a:lnTo>
                  <a:pt x="672" y="508"/>
                </a:lnTo>
                <a:lnTo>
                  <a:pt x="674" y="502"/>
                </a:lnTo>
                <a:lnTo>
                  <a:pt x="676" y="498"/>
                </a:lnTo>
                <a:lnTo>
                  <a:pt x="678" y="494"/>
                </a:lnTo>
                <a:lnTo>
                  <a:pt x="682" y="492"/>
                </a:lnTo>
                <a:lnTo>
                  <a:pt x="684" y="490"/>
                </a:lnTo>
                <a:lnTo>
                  <a:pt x="688" y="490"/>
                </a:lnTo>
                <a:lnTo>
                  <a:pt x="692" y="488"/>
                </a:lnTo>
                <a:lnTo>
                  <a:pt x="696" y="484"/>
                </a:lnTo>
                <a:lnTo>
                  <a:pt x="698" y="482"/>
                </a:lnTo>
                <a:lnTo>
                  <a:pt x="694" y="478"/>
                </a:lnTo>
                <a:lnTo>
                  <a:pt x="690" y="476"/>
                </a:lnTo>
                <a:lnTo>
                  <a:pt x="688" y="472"/>
                </a:lnTo>
                <a:lnTo>
                  <a:pt x="692" y="466"/>
                </a:lnTo>
                <a:lnTo>
                  <a:pt x="700" y="462"/>
                </a:lnTo>
                <a:lnTo>
                  <a:pt x="708" y="458"/>
                </a:lnTo>
                <a:lnTo>
                  <a:pt x="714" y="452"/>
                </a:lnTo>
                <a:lnTo>
                  <a:pt x="704" y="446"/>
                </a:lnTo>
                <a:lnTo>
                  <a:pt x="700" y="436"/>
                </a:lnTo>
                <a:lnTo>
                  <a:pt x="700" y="424"/>
                </a:lnTo>
                <a:lnTo>
                  <a:pt x="708" y="414"/>
                </a:lnTo>
                <a:lnTo>
                  <a:pt x="702" y="412"/>
                </a:lnTo>
                <a:lnTo>
                  <a:pt x="696" y="410"/>
                </a:lnTo>
                <a:lnTo>
                  <a:pt x="692" y="408"/>
                </a:lnTo>
                <a:lnTo>
                  <a:pt x="706" y="402"/>
                </a:lnTo>
                <a:lnTo>
                  <a:pt x="712" y="398"/>
                </a:lnTo>
                <a:lnTo>
                  <a:pt x="714" y="392"/>
                </a:lnTo>
                <a:lnTo>
                  <a:pt x="716" y="382"/>
                </a:lnTo>
                <a:lnTo>
                  <a:pt x="718" y="370"/>
                </a:lnTo>
                <a:lnTo>
                  <a:pt x="724" y="362"/>
                </a:lnTo>
                <a:lnTo>
                  <a:pt x="728" y="356"/>
                </a:lnTo>
                <a:lnTo>
                  <a:pt x="734" y="352"/>
                </a:lnTo>
                <a:lnTo>
                  <a:pt x="736" y="348"/>
                </a:lnTo>
                <a:lnTo>
                  <a:pt x="736" y="342"/>
                </a:lnTo>
                <a:lnTo>
                  <a:pt x="732" y="332"/>
                </a:lnTo>
                <a:lnTo>
                  <a:pt x="736" y="330"/>
                </a:lnTo>
                <a:lnTo>
                  <a:pt x="742" y="328"/>
                </a:lnTo>
                <a:lnTo>
                  <a:pt x="736" y="326"/>
                </a:lnTo>
                <a:lnTo>
                  <a:pt x="730" y="322"/>
                </a:lnTo>
                <a:lnTo>
                  <a:pt x="722" y="320"/>
                </a:lnTo>
                <a:lnTo>
                  <a:pt x="718" y="316"/>
                </a:lnTo>
                <a:lnTo>
                  <a:pt x="714" y="312"/>
                </a:lnTo>
                <a:lnTo>
                  <a:pt x="710" y="306"/>
                </a:lnTo>
                <a:lnTo>
                  <a:pt x="716" y="306"/>
                </a:lnTo>
                <a:lnTo>
                  <a:pt x="720" y="302"/>
                </a:lnTo>
                <a:lnTo>
                  <a:pt x="726" y="302"/>
                </a:lnTo>
                <a:lnTo>
                  <a:pt x="722" y="298"/>
                </a:lnTo>
                <a:lnTo>
                  <a:pt x="718" y="296"/>
                </a:lnTo>
                <a:lnTo>
                  <a:pt x="714" y="294"/>
                </a:lnTo>
                <a:lnTo>
                  <a:pt x="710" y="292"/>
                </a:lnTo>
                <a:lnTo>
                  <a:pt x="706" y="290"/>
                </a:lnTo>
                <a:lnTo>
                  <a:pt x="702" y="286"/>
                </a:lnTo>
                <a:lnTo>
                  <a:pt x="706" y="284"/>
                </a:lnTo>
                <a:lnTo>
                  <a:pt x="708" y="282"/>
                </a:lnTo>
                <a:lnTo>
                  <a:pt x="708" y="276"/>
                </a:lnTo>
                <a:lnTo>
                  <a:pt x="704" y="272"/>
                </a:lnTo>
                <a:lnTo>
                  <a:pt x="700" y="268"/>
                </a:lnTo>
                <a:lnTo>
                  <a:pt x="694" y="268"/>
                </a:lnTo>
                <a:lnTo>
                  <a:pt x="698" y="258"/>
                </a:lnTo>
                <a:lnTo>
                  <a:pt x="704" y="248"/>
                </a:lnTo>
                <a:lnTo>
                  <a:pt x="710" y="238"/>
                </a:lnTo>
                <a:lnTo>
                  <a:pt x="700" y="250"/>
                </a:lnTo>
                <a:lnTo>
                  <a:pt x="694" y="252"/>
                </a:lnTo>
                <a:lnTo>
                  <a:pt x="690" y="250"/>
                </a:lnTo>
                <a:lnTo>
                  <a:pt x="682" y="244"/>
                </a:lnTo>
                <a:lnTo>
                  <a:pt x="672" y="234"/>
                </a:lnTo>
                <a:lnTo>
                  <a:pt x="680" y="222"/>
                </a:lnTo>
                <a:lnTo>
                  <a:pt x="678" y="212"/>
                </a:lnTo>
                <a:lnTo>
                  <a:pt x="672" y="206"/>
                </a:lnTo>
                <a:lnTo>
                  <a:pt x="662" y="202"/>
                </a:lnTo>
                <a:lnTo>
                  <a:pt x="650" y="202"/>
                </a:lnTo>
                <a:lnTo>
                  <a:pt x="654" y="198"/>
                </a:lnTo>
                <a:lnTo>
                  <a:pt x="658" y="196"/>
                </a:lnTo>
                <a:lnTo>
                  <a:pt x="662" y="192"/>
                </a:lnTo>
                <a:lnTo>
                  <a:pt x="664" y="188"/>
                </a:lnTo>
                <a:lnTo>
                  <a:pt x="660" y="184"/>
                </a:lnTo>
                <a:lnTo>
                  <a:pt x="654" y="182"/>
                </a:lnTo>
                <a:lnTo>
                  <a:pt x="650" y="180"/>
                </a:lnTo>
                <a:lnTo>
                  <a:pt x="648" y="184"/>
                </a:lnTo>
                <a:lnTo>
                  <a:pt x="646" y="190"/>
                </a:lnTo>
                <a:lnTo>
                  <a:pt x="644" y="192"/>
                </a:lnTo>
                <a:lnTo>
                  <a:pt x="640" y="196"/>
                </a:lnTo>
                <a:lnTo>
                  <a:pt x="640" y="184"/>
                </a:lnTo>
                <a:lnTo>
                  <a:pt x="640" y="172"/>
                </a:lnTo>
                <a:lnTo>
                  <a:pt x="638" y="162"/>
                </a:lnTo>
                <a:lnTo>
                  <a:pt x="632" y="154"/>
                </a:lnTo>
                <a:lnTo>
                  <a:pt x="622" y="152"/>
                </a:lnTo>
                <a:lnTo>
                  <a:pt x="622" y="146"/>
                </a:lnTo>
                <a:lnTo>
                  <a:pt x="622" y="140"/>
                </a:lnTo>
                <a:lnTo>
                  <a:pt x="622" y="134"/>
                </a:lnTo>
                <a:lnTo>
                  <a:pt x="622" y="128"/>
                </a:lnTo>
                <a:lnTo>
                  <a:pt x="618" y="110"/>
                </a:lnTo>
                <a:lnTo>
                  <a:pt x="614" y="94"/>
                </a:lnTo>
                <a:lnTo>
                  <a:pt x="612" y="98"/>
                </a:lnTo>
                <a:lnTo>
                  <a:pt x="612" y="104"/>
                </a:lnTo>
                <a:lnTo>
                  <a:pt x="610" y="108"/>
                </a:lnTo>
                <a:lnTo>
                  <a:pt x="608" y="114"/>
                </a:lnTo>
                <a:lnTo>
                  <a:pt x="606" y="118"/>
                </a:lnTo>
                <a:lnTo>
                  <a:pt x="602" y="120"/>
                </a:lnTo>
                <a:lnTo>
                  <a:pt x="598" y="122"/>
                </a:lnTo>
                <a:lnTo>
                  <a:pt x="592" y="122"/>
                </a:lnTo>
                <a:lnTo>
                  <a:pt x="592" y="118"/>
                </a:lnTo>
                <a:lnTo>
                  <a:pt x="592" y="114"/>
                </a:lnTo>
                <a:lnTo>
                  <a:pt x="592" y="108"/>
                </a:lnTo>
                <a:lnTo>
                  <a:pt x="590" y="112"/>
                </a:lnTo>
                <a:lnTo>
                  <a:pt x="586" y="114"/>
                </a:lnTo>
                <a:lnTo>
                  <a:pt x="582" y="116"/>
                </a:lnTo>
                <a:lnTo>
                  <a:pt x="574" y="100"/>
                </a:lnTo>
                <a:lnTo>
                  <a:pt x="568" y="80"/>
                </a:lnTo>
                <a:lnTo>
                  <a:pt x="564" y="90"/>
                </a:lnTo>
                <a:lnTo>
                  <a:pt x="558" y="96"/>
                </a:lnTo>
                <a:lnTo>
                  <a:pt x="552" y="104"/>
                </a:lnTo>
                <a:lnTo>
                  <a:pt x="548" y="100"/>
                </a:lnTo>
                <a:lnTo>
                  <a:pt x="544" y="94"/>
                </a:lnTo>
                <a:lnTo>
                  <a:pt x="542" y="90"/>
                </a:lnTo>
                <a:lnTo>
                  <a:pt x="540" y="82"/>
                </a:lnTo>
                <a:lnTo>
                  <a:pt x="540" y="76"/>
                </a:lnTo>
                <a:lnTo>
                  <a:pt x="536" y="80"/>
                </a:lnTo>
                <a:lnTo>
                  <a:pt x="534" y="82"/>
                </a:lnTo>
                <a:lnTo>
                  <a:pt x="530" y="84"/>
                </a:lnTo>
                <a:lnTo>
                  <a:pt x="520" y="52"/>
                </a:lnTo>
                <a:lnTo>
                  <a:pt x="508" y="22"/>
                </a:lnTo>
                <a:lnTo>
                  <a:pt x="504" y="30"/>
                </a:lnTo>
                <a:lnTo>
                  <a:pt x="498" y="40"/>
                </a:lnTo>
                <a:lnTo>
                  <a:pt x="490" y="48"/>
                </a:lnTo>
                <a:lnTo>
                  <a:pt x="482" y="52"/>
                </a:lnTo>
                <a:lnTo>
                  <a:pt x="472" y="50"/>
                </a:lnTo>
                <a:lnTo>
                  <a:pt x="468" y="52"/>
                </a:lnTo>
                <a:lnTo>
                  <a:pt x="464" y="54"/>
                </a:lnTo>
                <a:lnTo>
                  <a:pt x="460" y="58"/>
                </a:lnTo>
                <a:lnTo>
                  <a:pt x="456" y="48"/>
                </a:lnTo>
                <a:lnTo>
                  <a:pt x="450" y="38"/>
                </a:lnTo>
                <a:lnTo>
                  <a:pt x="448" y="30"/>
                </a:lnTo>
                <a:lnTo>
                  <a:pt x="444" y="28"/>
                </a:lnTo>
                <a:lnTo>
                  <a:pt x="440" y="28"/>
                </a:lnTo>
                <a:lnTo>
                  <a:pt x="440" y="36"/>
                </a:lnTo>
                <a:lnTo>
                  <a:pt x="438" y="40"/>
                </a:lnTo>
                <a:lnTo>
                  <a:pt x="436" y="44"/>
                </a:lnTo>
                <a:lnTo>
                  <a:pt x="432" y="46"/>
                </a:lnTo>
                <a:lnTo>
                  <a:pt x="430" y="46"/>
                </a:lnTo>
                <a:lnTo>
                  <a:pt x="424" y="44"/>
                </a:lnTo>
                <a:lnTo>
                  <a:pt x="420" y="40"/>
                </a:lnTo>
                <a:lnTo>
                  <a:pt x="416" y="34"/>
                </a:lnTo>
                <a:lnTo>
                  <a:pt x="412" y="38"/>
                </a:lnTo>
                <a:lnTo>
                  <a:pt x="408" y="40"/>
                </a:lnTo>
                <a:lnTo>
                  <a:pt x="404" y="44"/>
                </a:lnTo>
                <a:lnTo>
                  <a:pt x="386" y="22"/>
                </a:lnTo>
                <a:lnTo>
                  <a:pt x="368" y="0"/>
                </a:lnTo>
                <a:lnTo>
                  <a:pt x="370" y="10"/>
                </a:lnTo>
                <a:lnTo>
                  <a:pt x="372" y="18"/>
                </a:lnTo>
                <a:lnTo>
                  <a:pt x="372" y="28"/>
                </a:lnTo>
                <a:lnTo>
                  <a:pt x="364" y="26"/>
                </a:lnTo>
                <a:lnTo>
                  <a:pt x="360" y="22"/>
                </a:lnTo>
                <a:lnTo>
                  <a:pt x="354" y="16"/>
                </a:lnTo>
                <a:lnTo>
                  <a:pt x="352" y="10"/>
                </a:lnTo>
                <a:lnTo>
                  <a:pt x="350" y="2"/>
                </a:lnTo>
                <a:lnTo>
                  <a:pt x="350" y="6"/>
                </a:lnTo>
                <a:lnTo>
                  <a:pt x="348" y="10"/>
                </a:lnTo>
                <a:lnTo>
                  <a:pt x="348" y="14"/>
                </a:lnTo>
                <a:lnTo>
                  <a:pt x="346" y="20"/>
                </a:lnTo>
                <a:lnTo>
                  <a:pt x="344" y="24"/>
                </a:lnTo>
                <a:lnTo>
                  <a:pt x="342" y="28"/>
                </a:lnTo>
                <a:lnTo>
                  <a:pt x="340" y="32"/>
                </a:lnTo>
                <a:lnTo>
                  <a:pt x="338" y="34"/>
                </a:lnTo>
                <a:lnTo>
                  <a:pt x="334" y="34"/>
                </a:lnTo>
                <a:lnTo>
                  <a:pt x="330" y="32"/>
                </a:lnTo>
                <a:lnTo>
                  <a:pt x="326" y="28"/>
                </a:lnTo>
                <a:lnTo>
                  <a:pt x="326" y="32"/>
                </a:lnTo>
                <a:lnTo>
                  <a:pt x="328" y="38"/>
                </a:lnTo>
                <a:lnTo>
                  <a:pt x="324" y="36"/>
                </a:lnTo>
                <a:lnTo>
                  <a:pt x="320" y="34"/>
                </a:lnTo>
                <a:lnTo>
                  <a:pt x="316" y="32"/>
                </a:lnTo>
                <a:lnTo>
                  <a:pt x="314" y="36"/>
                </a:lnTo>
                <a:lnTo>
                  <a:pt x="314" y="40"/>
                </a:lnTo>
                <a:lnTo>
                  <a:pt x="312" y="44"/>
                </a:lnTo>
                <a:lnTo>
                  <a:pt x="294" y="42"/>
                </a:lnTo>
                <a:lnTo>
                  <a:pt x="278" y="32"/>
                </a:lnTo>
                <a:lnTo>
                  <a:pt x="264" y="18"/>
                </a:lnTo>
                <a:lnTo>
                  <a:pt x="250" y="4"/>
                </a:lnTo>
                <a:lnTo>
                  <a:pt x="260" y="6"/>
                </a:lnTo>
                <a:lnTo>
                  <a:pt x="266" y="14"/>
                </a:lnTo>
                <a:lnTo>
                  <a:pt x="270" y="24"/>
                </a:lnTo>
                <a:lnTo>
                  <a:pt x="274" y="34"/>
                </a:lnTo>
                <a:lnTo>
                  <a:pt x="282" y="40"/>
                </a:lnTo>
                <a:lnTo>
                  <a:pt x="256" y="12"/>
                </a:lnTo>
                <a:close/>
              </a:path>
            </a:pathLst>
          </a:custGeom>
          <a:gradFill rotWithShape="1">
            <a:gsLst>
              <a:gs pos="0">
                <a:schemeClr val="hlink"/>
              </a:gs>
              <a:gs pos="100000">
                <a:schemeClr val="hlink">
                  <a:gamma/>
                  <a:shade val="46275"/>
                  <a:invGamma/>
                </a:schemeClr>
              </a:gs>
            </a:gsLst>
            <a:lin ang="0" scaled="1"/>
          </a:gradFill>
          <a:ln w="0">
            <a:noFill/>
            <a:prstDash val="solid"/>
            <a:round/>
            <a:headEnd/>
            <a:tailEnd/>
          </a:ln>
        </p:spPr>
        <p:txBody>
          <a:bodyPr/>
          <a:lstStyle/>
          <a:p>
            <a:endParaRPr lang="zh-CN" altLang="en-US"/>
          </a:p>
        </p:txBody>
      </p:sp>
      <p:sp>
        <p:nvSpPr>
          <p:cNvPr id="3074" name="Rectangle 2"/>
          <p:cNvSpPr>
            <a:spLocks noGrp="1" noChangeArrowheads="1"/>
          </p:cNvSpPr>
          <p:nvPr>
            <p:ph type="ctrTitle"/>
          </p:nvPr>
        </p:nvSpPr>
        <p:spPr bwMode="gray">
          <a:xfrm>
            <a:off x="962025" y="2209800"/>
            <a:ext cx="7239000" cy="1698625"/>
          </a:xfrm>
        </p:spPr>
        <p:txBody>
          <a:bodyPr/>
          <a:lstStyle>
            <a:lvl1pPr algn="ctr">
              <a:defRPr sz="3600"/>
            </a:lvl1pPr>
          </a:lstStyle>
          <a:p>
            <a:r>
              <a:rPr lang="zh-CN" altLang="en-US" smtClean="0"/>
              <a:t>单击此处编辑母版标题样式</a:t>
            </a:r>
            <a:endParaRPr lang="en-US" altLang="zh-CN"/>
          </a:p>
        </p:txBody>
      </p:sp>
      <p:sp>
        <p:nvSpPr>
          <p:cNvPr id="3075" name="Rectangle 3"/>
          <p:cNvSpPr>
            <a:spLocks noGrp="1" noChangeArrowheads="1"/>
          </p:cNvSpPr>
          <p:nvPr>
            <p:ph type="subTitle" idx="1"/>
          </p:nvPr>
        </p:nvSpPr>
        <p:spPr bwMode="white">
          <a:xfrm>
            <a:off x="1047750" y="4029075"/>
            <a:ext cx="7086600" cy="466725"/>
          </a:xfrm>
        </p:spPr>
        <p:txBody>
          <a:bodyPr/>
          <a:lstStyle>
            <a:lvl1pPr marL="0" indent="0" algn="ctr">
              <a:buFont typeface="Wingdings" pitchFamily="2" charset="2"/>
              <a:buNone/>
              <a:defRPr sz="1800" b="1">
                <a:solidFill>
                  <a:schemeClr val="bg2"/>
                </a:solidFill>
                <a:latin typeface="Verdana" pitchFamily="34" charset="0"/>
              </a:defRPr>
            </a:lvl1pPr>
          </a:lstStyle>
          <a:p>
            <a:r>
              <a:rPr lang="zh-CN" altLang="en-US" smtClean="0"/>
              <a:t>单击此处编辑母版副标题样式</a:t>
            </a:r>
            <a:endParaRPr lang="en-US" altLang="zh-CN"/>
          </a:p>
        </p:txBody>
      </p:sp>
      <p:sp>
        <p:nvSpPr>
          <p:cNvPr id="3086" name="Text Box 14"/>
          <p:cNvSpPr txBox="1">
            <a:spLocks noChangeArrowheads="1"/>
          </p:cNvSpPr>
          <p:nvPr/>
        </p:nvSpPr>
        <p:spPr bwMode="gray">
          <a:xfrm>
            <a:off x="4038600" y="5638800"/>
            <a:ext cx="1323975" cy="457200"/>
          </a:xfrm>
          <a:prstGeom prst="rect">
            <a:avLst/>
          </a:prstGeom>
          <a:noFill/>
          <a:ln w="9525">
            <a:noFill/>
            <a:miter lim="800000"/>
            <a:headEnd/>
            <a:tailEnd/>
          </a:ln>
          <a:effectLst/>
        </p:spPr>
        <p:txBody>
          <a:bodyPr>
            <a:spAutoFit/>
          </a:bodyPr>
          <a:lstStyle/>
          <a:p>
            <a:pPr algn="l"/>
            <a:r>
              <a:rPr lang="en-US" altLang="zh-CN" sz="2400" b="1">
                <a:solidFill>
                  <a:schemeClr val="bg1"/>
                </a:solidFill>
                <a:latin typeface="Verdana" pitchFamily="34" charset="0"/>
                <a:ea typeface="宋体" charset="-122"/>
              </a:rPr>
              <a:t>LOGO</a:t>
            </a:r>
          </a:p>
        </p:txBody>
      </p:sp>
    </p:spTree>
  </p:cSld>
  <p:clrMapOvr>
    <a:masterClrMapping/>
  </p:clrMapOvr>
  <p:transition>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a:t>www.themegallery.com</a:t>
            </a:r>
          </a:p>
        </p:txBody>
      </p:sp>
      <p:sp>
        <p:nvSpPr>
          <p:cNvPr id="5" name="页脚占位符 4"/>
          <p:cNvSpPr>
            <a:spLocks noGrp="1"/>
          </p:cNvSpPr>
          <p:nvPr>
            <p:ph type="ftr" sz="quarter" idx="11"/>
          </p:nvPr>
        </p:nvSpPr>
        <p:spPr/>
        <p:txBody>
          <a:bodyPr/>
          <a:lstStyle>
            <a:lvl1pPr>
              <a:defRPr/>
            </a:lvl1pPr>
          </a:lstStyle>
          <a:p>
            <a:r>
              <a:rPr lang="en-US" altLang="zh-CN"/>
              <a:t>Company Logo</a:t>
            </a:r>
          </a:p>
        </p:txBody>
      </p:sp>
      <p:sp>
        <p:nvSpPr>
          <p:cNvPr id="6" name="灯片编号占位符 5"/>
          <p:cNvSpPr>
            <a:spLocks noGrp="1"/>
          </p:cNvSpPr>
          <p:nvPr>
            <p:ph type="sldNum" sz="quarter" idx="12"/>
          </p:nvPr>
        </p:nvSpPr>
        <p:spPr/>
        <p:txBody>
          <a:bodyPr/>
          <a:lstStyle>
            <a:lvl1pPr>
              <a:defRPr/>
            </a:lvl1pPr>
          </a:lstStyle>
          <a:p>
            <a:fld id="{C7EF847C-18EA-45B9-B659-91C7352CA6F6}" type="slidenum">
              <a:rPr lang="en-US" altLang="zh-CN"/>
              <a:pPr/>
              <a:t>‹#›</a:t>
            </a:fld>
            <a:endParaRPr lang="en-US" altLang="zh-CN"/>
          </a:p>
        </p:txBody>
      </p:sp>
    </p:spTree>
  </p:cSld>
  <p:clrMapOvr>
    <a:masterClrMapping/>
  </p:clrMapOvr>
  <p:transition>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86550" y="0"/>
            <a:ext cx="2076450" cy="63246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0"/>
            <a:ext cx="6076950" cy="63246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a:t>www.themegallery.com</a:t>
            </a:r>
          </a:p>
        </p:txBody>
      </p:sp>
      <p:sp>
        <p:nvSpPr>
          <p:cNvPr id="5" name="页脚占位符 4"/>
          <p:cNvSpPr>
            <a:spLocks noGrp="1"/>
          </p:cNvSpPr>
          <p:nvPr>
            <p:ph type="ftr" sz="quarter" idx="11"/>
          </p:nvPr>
        </p:nvSpPr>
        <p:spPr/>
        <p:txBody>
          <a:bodyPr/>
          <a:lstStyle>
            <a:lvl1pPr>
              <a:defRPr/>
            </a:lvl1pPr>
          </a:lstStyle>
          <a:p>
            <a:r>
              <a:rPr lang="en-US" altLang="zh-CN"/>
              <a:t>Company Logo</a:t>
            </a:r>
          </a:p>
        </p:txBody>
      </p:sp>
      <p:sp>
        <p:nvSpPr>
          <p:cNvPr id="6" name="灯片编号占位符 5"/>
          <p:cNvSpPr>
            <a:spLocks noGrp="1"/>
          </p:cNvSpPr>
          <p:nvPr>
            <p:ph type="sldNum" sz="quarter" idx="12"/>
          </p:nvPr>
        </p:nvSpPr>
        <p:spPr/>
        <p:txBody>
          <a:bodyPr/>
          <a:lstStyle>
            <a:lvl1pPr>
              <a:defRPr/>
            </a:lvl1pPr>
          </a:lstStyle>
          <a:p>
            <a:fld id="{A4074EE2-AAD3-4C95-8FD5-72AB00E67F49}" type="slidenum">
              <a:rPr lang="en-US" altLang="zh-CN"/>
              <a:pPr/>
              <a:t>‹#›</a:t>
            </a:fld>
            <a:endParaRPr lang="en-US" altLang="zh-CN"/>
          </a:p>
        </p:txBody>
      </p:sp>
    </p:spTree>
  </p:cSld>
  <p:clrMapOvr>
    <a:masterClrMapping/>
  </p:clrMapOvr>
  <p:transition>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371600" y="0"/>
            <a:ext cx="7391400" cy="563563"/>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076325"/>
            <a:ext cx="8229600" cy="5248275"/>
          </a:xfrm>
        </p:spPr>
        <p:txBody>
          <a:bodyPr/>
          <a:lstStyle/>
          <a:p>
            <a:r>
              <a:rPr lang="zh-CN" altLang="en-US" smtClean="0"/>
              <a:t>单击图标添加表格</a:t>
            </a:r>
            <a:endParaRPr lang="zh-CN" altLang="en-US"/>
          </a:p>
        </p:txBody>
      </p:sp>
      <p:sp>
        <p:nvSpPr>
          <p:cNvPr id="4" name="日期占位符 3"/>
          <p:cNvSpPr>
            <a:spLocks noGrp="1"/>
          </p:cNvSpPr>
          <p:nvPr>
            <p:ph type="dt" sz="half" idx="10"/>
          </p:nvPr>
        </p:nvSpPr>
        <p:spPr>
          <a:xfrm>
            <a:off x="457200" y="6537325"/>
            <a:ext cx="2895600" cy="320675"/>
          </a:xfrm>
        </p:spPr>
        <p:txBody>
          <a:bodyPr/>
          <a:lstStyle>
            <a:lvl1pPr>
              <a:defRPr/>
            </a:lvl1pPr>
          </a:lstStyle>
          <a:p>
            <a:r>
              <a:rPr lang="en-US" altLang="zh-CN"/>
              <a:t>www.themegallery.com</a:t>
            </a:r>
          </a:p>
        </p:txBody>
      </p:sp>
      <p:sp>
        <p:nvSpPr>
          <p:cNvPr id="5" name="页脚占位符 4"/>
          <p:cNvSpPr>
            <a:spLocks noGrp="1"/>
          </p:cNvSpPr>
          <p:nvPr>
            <p:ph type="ftr" sz="quarter" idx="11"/>
          </p:nvPr>
        </p:nvSpPr>
        <p:spPr>
          <a:xfrm>
            <a:off x="6172200" y="6537325"/>
            <a:ext cx="2819400" cy="320675"/>
          </a:xfrm>
        </p:spPr>
        <p:txBody>
          <a:bodyPr/>
          <a:lstStyle>
            <a:lvl1pPr>
              <a:defRPr/>
            </a:lvl1pPr>
          </a:lstStyle>
          <a:p>
            <a:r>
              <a:rPr lang="en-US" altLang="zh-CN"/>
              <a:t>Company Logo</a:t>
            </a:r>
          </a:p>
        </p:txBody>
      </p:sp>
      <p:sp>
        <p:nvSpPr>
          <p:cNvPr id="6" name="灯片编号占位符 5"/>
          <p:cNvSpPr>
            <a:spLocks noGrp="1"/>
          </p:cNvSpPr>
          <p:nvPr>
            <p:ph type="sldNum" sz="quarter" idx="12"/>
          </p:nvPr>
        </p:nvSpPr>
        <p:spPr>
          <a:xfrm>
            <a:off x="3581400" y="6537325"/>
            <a:ext cx="2286000" cy="320675"/>
          </a:xfrm>
        </p:spPr>
        <p:txBody>
          <a:bodyPr/>
          <a:lstStyle>
            <a:lvl1pPr>
              <a:defRPr/>
            </a:lvl1pPr>
          </a:lstStyle>
          <a:p>
            <a:fld id="{76F83391-BB8C-402B-9EC5-7F5D3A4C6DA0}" type="slidenum">
              <a:rPr lang="en-US" altLang="zh-CN"/>
              <a:pPr/>
              <a:t>‹#›</a:t>
            </a:fld>
            <a:endParaRPr lang="en-US" altLang="zh-CN"/>
          </a:p>
        </p:txBody>
      </p:sp>
    </p:spTree>
  </p:cSld>
  <p:clrMapOvr>
    <a:masterClrMapping/>
  </p:clrMapOvr>
  <p:transition>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a:t>www.themegallery.com</a:t>
            </a:r>
          </a:p>
        </p:txBody>
      </p:sp>
      <p:sp>
        <p:nvSpPr>
          <p:cNvPr id="5" name="页脚占位符 4"/>
          <p:cNvSpPr>
            <a:spLocks noGrp="1"/>
          </p:cNvSpPr>
          <p:nvPr>
            <p:ph type="ftr" sz="quarter" idx="11"/>
          </p:nvPr>
        </p:nvSpPr>
        <p:spPr/>
        <p:txBody>
          <a:bodyPr/>
          <a:lstStyle>
            <a:lvl1pPr>
              <a:defRPr/>
            </a:lvl1pPr>
          </a:lstStyle>
          <a:p>
            <a:r>
              <a:rPr lang="en-US" altLang="zh-CN"/>
              <a:t>Company Logo</a:t>
            </a:r>
          </a:p>
        </p:txBody>
      </p:sp>
      <p:sp>
        <p:nvSpPr>
          <p:cNvPr id="6" name="灯片编号占位符 5"/>
          <p:cNvSpPr>
            <a:spLocks noGrp="1"/>
          </p:cNvSpPr>
          <p:nvPr>
            <p:ph type="sldNum" sz="quarter" idx="12"/>
          </p:nvPr>
        </p:nvSpPr>
        <p:spPr/>
        <p:txBody>
          <a:bodyPr/>
          <a:lstStyle>
            <a:lvl1pPr>
              <a:defRPr/>
            </a:lvl1pPr>
          </a:lstStyle>
          <a:p>
            <a:fld id="{82E95768-C5EA-41DD-AAE7-854DD98F58B3}" type="slidenum">
              <a:rPr lang="en-US" altLang="zh-CN"/>
              <a:pPr/>
              <a:t>‹#›</a:t>
            </a:fld>
            <a:endParaRPr lang="en-US" altLang="zh-CN"/>
          </a:p>
        </p:txBody>
      </p:sp>
    </p:spTree>
  </p:cSld>
  <p:clrMapOvr>
    <a:masterClrMapping/>
  </p:clrMapOvr>
  <p:transition>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www.themegallery.com</a:t>
            </a:r>
          </a:p>
        </p:txBody>
      </p:sp>
      <p:sp>
        <p:nvSpPr>
          <p:cNvPr id="5" name="页脚占位符 4"/>
          <p:cNvSpPr>
            <a:spLocks noGrp="1"/>
          </p:cNvSpPr>
          <p:nvPr>
            <p:ph type="ftr" sz="quarter" idx="11"/>
          </p:nvPr>
        </p:nvSpPr>
        <p:spPr/>
        <p:txBody>
          <a:bodyPr/>
          <a:lstStyle>
            <a:lvl1pPr>
              <a:defRPr/>
            </a:lvl1pPr>
          </a:lstStyle>
          <a:p>
            <a:r>
              <a:rPr lang="en-US" altLang="zh-CN"/>
              <a:t>Company Logo</a:t>
            </a:r>
          </a:p>
        </p:txBody>
      </p:sp>
      <p:sp>
        <p:nvSpPr>
          <p:cNvPr id="6" name="灯片编号占位符 5"/>
          <p:cNvSpPr>
            <a:spLocks noGrp="1"/>
          </p:cNvSpPr>
          <p:nvPr>
            <p:ph type="sldNum" sz="quarter" idx="12"/>
          </p:nvPr>
        </p:nvSpPr>
        <p:spPr/>
        <p:txBody>
          <a:bodyPr/>
          <a:lstStyle>
            <a:lvl1pPr>
              <a:defRPr/>
            </a:lvl1pPr>
          </a:lstStyle>
          <a:p>
            <a:fld id="{2D9244F9-8871-40B6-B2EF-D37165F41492}" type="slidenum">
              <a:rPr lang="en-US" altLang="zh-CN"/>
              <a:pPr/>
              <a:t>‹#›</a:t>
            </a:fld>
            <a:endParaRPr lang="en-US" altLang="zh-CN"/>
          </a:p>
        </p:txBody>
      </p:sp>
    </p:spTree>
  </p:cSld>
  <p:clrMapOvr>
    <a:masterClrMapping/>
  </p:clrMapOvr>
  <p:transition>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www.themegallery.com</a:t>
            </a:r>
          </a:p>
        </p:txBody>
      </p:sp>
      <p:sp>
        <p:nvSpPr>
          <p:cNvPr id="6" name="页脚占位符 5"/>
          <p:cNvSpPr>
            <a:spLocks noGrp="1"/>
          </p:cNvSpPr>
          <p:nvPr>
            <p:ph type="ftr" sz="quarter" idx="11"/>
          </p:nvPr>
        </p:nvSpPr>
        <p:spPr/>
        <p:txBody>
          <a:bodyPr/>
          <a:lstStyle>
            <a:lvl1pPr>
              <a:defRPr/>
            </a:lvl1pPr>
          </a:lstStyle>
          <a:p>
            <a:r>
              <a:rPr lang="en-US" altLang="zh-CN"/>
              <a:t>Company Logo</a:t>
            </a:r>
          </a:p>
        </p:txBody>
      </p:sp>
      <p:sp>
        <p:nvSpPr>
          <p:cNvPr id="7" name="灯片编号占位符 6"/>
          <p:cNvSpPr>
            <a:spLocks noGrp="1"/>
          </p:cNvSpPr>
          <p:nvPr>
            <p:ph type="sldNum" sz="quarter" idx="12"/>
          </p:nvPr>
        </p:nvSpPr>
        <p:spPr/>
        <p:txBody>
          <a:bodyPr/>
          <a:lstStyle>
            <a:lvl1pPr>
              <a:defRPr/>
            </a:lvl1pPr>
          </a:lstStyle>
          <a:p>
            <a:fld id="{2591FC18-78E9-414D-9E7C-E1C144F61903}" type="slidenum">
              <a:rPr lang="en-US" altLang="zh-CN"/>
              <a:pPr/>
              <a:t>‹#›</a:t>
            </a:fld>
            <a:endParaRPr lang="en-US" altLang="zh-CN"/>
          </a:p>
        </p:txBody>
      </p:sp>
    </p:spTree>
  </p:cSld>
  <p:clrMapOvr>
    <a:masterClrMapping/>
  </p:clrMapOvr>
  <p:transition>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www.themegallery.com</a:t>
            </a:r>
          </a:p>
        </p:txBody>
      </p:sp>
      <p:sp>
        <p:nvSpPr>
          <p:cNvPr id="8" name="页脚占位符 7"/>
          <p:cNvSpPr>
            <a:spLocks noGrp="1"/>
          </p:cNvSpPr>
          <p:nvPr>
            <p:ph type="ftr" sz="quarter" idx="11"/>
          </p:nvPr>
        </p:nvSpPr>
        <p:spPr/>
        <p:txBody>
          <a:bodyPr/>
          <a:lstStyle>
            <a:lvl1pPr>
              <a:defRPr/>
            </a:lvl1pPr>
          </a:lstStyle>
          <a:p>
            <a:r>
              <a:rPr lang="en-US" altLang="zh-CN"/>
              <a:t>Company Logo</a:t>
            </a:r>
          </a:p>
        </p:txBody>
      </p:sp>
      <p:sp>
        <p:nvSpPr>
          <p:cNvPr id="9" name="灯片编号占位符 8"/>
          <p:cNvSpPr>
            <a:spLocks noGrp="1"/>
          </p:cNvSpPr>
          <p:nvPr>
            <p:ph type="sldNum" sz="quarter" idx="12"/>
          </p:nvPr>
        </p:nvSpPr>
        <p:spPr/>
        <p:txBody>
          <a:bodyPr/>
          <a:lstStyle>
            <a:lvl1pPr>
              <a:defRPr/>
            </a:lvl1pPr>
          </a:lstStyle>
          <a:p>
            <a:fld id="{F3DD8813-4065-423C-92C7-BDD2B137F294}" type="slidenum">
              <a:rPr lang="en-US" altLang="zh-CN"/>
              <a:pPr/>
              <a:t>‹#›</a:t>
            </a:fld>
            <a:endParaRPr lang="en-US" altLang="zh-CN"/>
          </a:p>
        </p:txBody>
      </p:sp>
    </p:spTree>
  </p:cSld>
  <p:clrMapOvr>
    <a:masterClrMapping/>
  </p:clrMapOvr>
  <p:transition>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www.themegallery.com</a:t>
            </a:r>
          </a:p>
        </p:txBody>
      </p:sp>
      <p:sp>
        <p:nvSpPr>
          <p:cNvPr id="4" name="页脚占位符 3"/>
          <p:cNvSpPr>
            <a:spLocks noGrp="1"/>
          </p:cNvSpPr>
          <p:nvPr>
            <p:ph type="ftr" sz="quarter" idx="11"/>
          </p:nvPr>
        </p:nvSpPr>
        <p:spPr/>
        <p:txBody>
          <a:bodyPr/>
          <a:lstStyle>
            <a:lvl1pPr>
              <a:defRPr/>
            </a:lvl1pPr>
          </a:lstStyle>
          <a:p>
            <a:r>
              <a:rPr lang="en-US" altLang="zh-CN"/>
              <a:t>Company Logo</a:t>
            </a:r>
          </a:p>
        </p:txBody>
      </p:sp>
      <p:sp>
        <p:nvSpPr>
          <p:cNvPr id="5" name="灯片编号占位符 4"/>
          <p:cNvSpPr>
            <a:spLocks noGrp="1"/>
          </p:cNvSpPr>
          <p:nvPr>
            <p:ph type="sldNum" sz="quarter" idx="12"/>
          </p:nvPr>
        </p:nvSpPr>
        <p:spPr/>
        <p:txBody>
          <a:bodyPr/>
          <a:lstStyle>
            <a:lvl1pPr>
              <a:defRPr/>
            </a:lvl1pPr>
          </a:lstStyle>
          <a:p>
            <a:fld id="{BB497C70-AC5A-4009-8490-0839B5A57588}" type="slidenum">
              <a:rPr lang="en-US" altLang="zh-CN"/>
              <a:pPr/>
              <a:t>‹#›</a:t>
            </a:fld>
            <a:endParaRPr lang="en-US" altLang="zh-CN"/>
          </a:p>
        </p:txBody>
      </p:sp>
    </p:spTree>
  </p:cSld>
  <p:clrMapOvr>
    <a:masterClrMapping/>
  </p:clrMapOvr>
  <p:transition>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r>
              <a:rPr lang="en-US" altLang="zh-CN"/>
              <a:t>www.themegallery.com</a:t>
            </a:r>
          </a:p>
        </p:txBody>
      </p:sp>
      <p:sp>
        <p:nvSpPr>
          <p:cNvPr id="3" name="页脚占位符 2"/>
          <p:cNvSpPr>
            <a:spLocks noGrp="1"/>
          </p:cNvSpPr>
          <p:nvPr>
            <p:ph type="ftr" sz="quarter" idx="11"/>
          </p:nvPr>
        </p:nvSpPr>
        <p:spPr/>
        <p:txBody>
          <a:bodyPr/>
          <a:lstStyle>
            <a:lvl1pPr>
              <a:defRPr/>
            </a:lvl1pPr>
          </a:lstStyle>
          <a:p>
            <a:r>
              <a:rPr lang="en-US" altLang="zh-CN"/>
              <a:t>Company Logo</a:t>
            </a:r>
          </a:p>
        </p:txBody>
      </p:sp>
      <p:sp>
        <p:nvSpPr>
          <p:cNvPr id="4" name="灯片编号占位符 3"/>
          <p:cNvSpPr>
            <a:spLocks noGrp="1"/>
          </p:cNvSpPr>
          <p:nvPr>
            <p:ph type="sldNum" sz="quarter" idx="12"/>
          </p:nvPr>
        </p:nvSpPr>
        <p:spPr/>
        <p:txBody>
          <a:bodyPr/>
          <a:lstStyle>
            <a:lvl1pPr>
              <a:defRPr/>
            </a:lvl1pPr>
          </a:lstStyle>
          <a:p>
            <a:fld id="{5CCDB76D-A670-4C48-AB5A-3624A28435FF}" type="slidenum">
              <a:rPr lang="en-US" altLang="zh-CN"/>
              <a:pPr/>
              <a:t>‹#›</a:t>
            </a:fld>
            <a:endParaRPr lang="en-US" altLang="zh-CN"/>
          </a:p>
        </p:txBody>
      </p:sp>
    </p:spTree>
  </p:cSld>
  <p:clrMapOvr>
    <a:masterClrMapping/>
  </p:clrMapOvr>
  <p:transition>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a:t>www.themegallery.com</a:t>
            </a:r>
          </a:p>
        </p:txBody>
      </p:sp>
      <p:sp>
        <p:nvSpPr>
          <p:cNvPr id="6" name="页脚占位符 5"/>
          <p:cNvSpPr>
            <a:spLocks noGrp="1"/>
          </p:cNvSpPr>
          <p:nvPr>
            <p:ph type="ftr" sz="quarter" idx="11"/>
          </p:nvPr>
        </p:nvSpPr>
        <p:spPr/>
        <p:txBody>
          <a:bodyPr/>
          <a:lstStyle>
            <a:lvl1pPr>
              <a:defRPr/>
            </a:lvl1pPr>
          </a:lstStyle>
          <a:p>
            <a:r>
              <a:rPr lang="en-US" altLang="zh-CN"/>
              <a:t>Company Logo</a:t>
            </a:r>
          </a:p>
        </p:txBody>
      </p:sp>
      <p:sp>
        <p:nvSpPr>
          <p:cNvPr id="7" name="灯片编号占位符 6"/>
          <p:cNvSpPr>
            <a:spLocks noGrp="1"/>
          </p:cNvSpPr>
          <p:nvPr>
            <p:ph type="sldNum" sz="quarter" idx="12"/>
          </p:nvPr>
        </p:nvSpPr>
        <p:spPr/>
        <p:txBody>
          <a:bodyPr/>
          <a:lstStyle>
            <a:lvl1pPr>
              <a:defRPr/>
            </a:lvl1pPr>
          </a:lstStyle>
          <a:p>
            <a:fld id="{4AEDEBE8-96B7-48B6-9EA2-3484D6F078CF}" type="slidenum">
              <a:rPr lang="en-US" altLang="zh-CN"/>
              <a:pPr/>
              <a:t>‹#›</a:t>
            </a:fld>
            <a:endParaRPr lang="en-US" altLang="zh-CN"/>
          </a:p>
        </p:txBody>
      </p:sp>
    </p:spTree>
  </p:cSld>
  <p:clrMapOvr>
    <a:masterClrMapping/>
  </p:clrMapOvr>
  <p:transition>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a:t>www.themegallery.com</a:t>
            </a:r>
          </a:p>
        </p:txBody>
      </p:sp>
      <p:sp>
        <p:nvSpPr>
          <p:cNvPr id="6" name="页脚占位符 5"/>
          <p:cNvSpPr>
            <a:spLocks noGrp="1"/>
          </p:cNvSpPr>
          <p:nvPr>
            <p:ph type="ftr" sz="quarter" idx="11"/>
          </p:nvPr>
        </p:nvSpPr>
        <p:spPr/>
        <p:txBody>
          <a:bodyPr/>
          <a:lstStyle>
            <a:lvl1pPr>
              <a:defRPr/>
            </a:lvl1pPr>
          </a:lstStyle>
          <a:p>
            <a:r>
              <a:rPr lang="en-US" altLang="zh-CN"/>
              <a:t>Company Logo</a:t>
            </a:r>
          </a:p>
        </p:txBody>
      </p:sp>
      <p:sp>
        <p:nvSpPr>
          <p:cNvPr id="7" name="灯片编号占位符 6"/>
          <p:cNvSpPr>
            <a:spLocks noGrp="1"/>
          </p:cNvSpPr>
          <p:nvPr>
            <p:ph type="sldNum" sz="quarter" idx="12"/>
          </p:nvPr>
        </p:nvSpPr>
        <p:spPr/>
        <p:txBody>
          <a:bodyPr/>
          <a:lstStyle>
            <a:lvl1pPr>
              <a:defRPr/>
            </a:lvl1pPr>
          </a:lstStyle>
          <a:p>
            <a:fld id="{559A278E-DBA6-4D93-98F4-BE009302A29D}" type="slidenum">
              <a:rPr lang="en-US" altLang="zh-CN"/>
              <a:pPr/>
              <a:t>‹#›</a:t>
            </a:fld>
            <a:endParaRPr lang="en-US" altLang="zh-CN"/>
          </a:p>
        </p:txBody>
      </p:sp>
    </p:spTree>
  </p:cSld>
  <p:clrMapOvr>
    <a:masterClrMapping/>
  </p:clrMapOvr>
  <p:transition>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Freeform 15"/>
          <p:cNvSpPr>
            <a:spLocks/>
          </p:cNvSpPr>
          <p:nvPr/>
        </p:nvSpPr>
        <p:spPr bwMode="gray">
          <a:xfrm>
            <a:off x="0" y="4149725"/>
            <a:ext cx="9544050" cy="2708275"/>
          </a:xfrm>
          <a:custGeom>
            <a:avLst/>
            <a:gdLst/>
            <a:ahLst/>
            <a:cxnLst>
              <a:cxn ang="0">
                <a:pos x="5760" y="0"/>
              </a:cxn>
              <a:cxn ang="0">
                <a:pos x="4332" y="1484"/>
              </a:cxn>
              <a:cxn ang="0">
                <a:pos x="0" y="1493"/>
              </a:cxn>
              <a:cxn ang="0">
                <a:pos x="1" y="1706"/>
              </a:cxn>
              <a:cxn ang="0">
                <a:pos x="5760" y="1671"/>
              </a:cxn>
            </a:cxnLst>
            <a:rect l="0" t="0" r="r" b="b"/>
            <a:pathLst>
              <a:path w="6012" h="1706">
                <a:moveTo>
                  <a:pt x="5760" y="0"/>
                </a:moveTo>
                <a:cubicBezTo>
                  <a:pt x="5736" y="43"/>
                  <a:pt x="6012" y="1484"/>
                  <a:pt x="4332" y="1484"/>
                </a:cubicBezTo>
                <a:lnTo>
                  <a:pt x="0" y="1493"/>
                </a:lnTo>
                <a:lnTo>
                  <a:pt x="1" y="1706"/>
                </a:lnTo>
                <a:lnTo>
                  <a:pt x="5760" y="1671"/>
                </a:lnTo>
              </a:path>
            </a:pathLst>
          </a:custGeom>
          <a:gradFill rotWithShape="1">
            <a:gsLst>
              <a:gs pos="0">
                <a:schemeClr val="tx1"/>
              </a:gs>
              <a:gs pos="100000">
                <a:schemeClr val="tx1">
                  <a:gamma/>
                  <a:tint val="38039"/>
                  <a:invGamma/>
                </a:schemeClr>
              </a:gs>
            </a:gsLst>
            <a:lin ang="5400000" scaled="1"/>
          </a:gradFill>
          <a:ln w="0" cap="flat" cmpd="sng">
            <a:noFill/>
            <a:prstDash val="solid"/>
            <a:round/>
            <a:headEnd type="none" w="med" len="med"/>
            <a:tailEnd type="none" w="med" len="med"/>
          </a:ln>
          <a:effectLst/>
        </p:spPr>
        <p:txBody>
          <a:bodyPr/>
          <a:lstStyle/>
          <a:p>
            <a:endParaRPr lang="zh-CN" altLang="en-US"/>
          </a:p>
        </p:txBody>
      </p:sp>
      <p:sp>
        <p:nvSpPr>
          <p:cNvPr id="1040" name="Freeform 16"/>
          <p:cNvSpPr>
            <a:spLocks/>
          </p:cNvSpPr>
          <p:nvPr/>
        </p:nvSpPr>
        <p:spPr bwMode="gray">
          <a:xfrm>
            <a:off x="0" y="5791200"/>
            <a:ext cx="9144000" cy="1093788"/>
          </a:xfrm>
          <a:custGeom>
            <a:avLst/>
            <a:gdLst/>
            <a:ahLst/>
            <a:cxnLst>
              <a:cxn ang="0">
                <a:pos x="5754" y="0"/>
              </a:cxn>
              <a:cxn ang="0">
                <a:pos x="4722" y="486"/>
              </a:cxn>
              <a:cxn ang="0">
                <a:pos x="0" y="489"/>
              </a:cxn>
              <a:cxn ang="0">
                <a:pos x="1" y="689"/>
              </a:cxn>
              <a:cxn ang="0">
                <a:pos x="5760" y="657"/>
              </a:cxn>
            </a:cxnLst>
            <a:rect l="0" t="0" r="r" b="b"/>
            <a:pathLst>
              <a:path w="5760" h="689">
                <a:moveTo>
                  <a:pt x="5754" y="0"/>
                </a:moveTo>
                <a:cubicBezTo>
                  <a:pt x="5730" y="0"/>
                  <a:pt x="5640" y="474"/>
                  <a:pt x="4722" y="486"/>
                </a:cubicBezTo>
                <a:lnTo>
                  <a:pt x="0" y="489"/>
                </a:lnTo>
                <a:lnTo>
                  <a:pt x="1" y="689"/>
                </a:lnTo>
                <a:lnTo>
                  <a:pt x="5760" y="657"/>
                </a:lnTo>
              </a:path>
            </a:pathLst>
          </a:custGeom>
          <a:gradFill rotWithShape="1">
            <a:gsLst>
              <a:gs pos="0">
                <a:schemeClr val="folHlink"/>
              </a:gs>
              <a:gs pos="100000">
                <a:schemeClr val="folHlink">
                  <a:gamma/>
                  <a:tint val="15294"/>
                  <a:invGamma/>
                </a:schemeClr>
              </a:gs>
            </a:gsLst>
            <a:lin ang="5400000" scaled="1"/>
          </a:gradFill>
          <a:ln w="0" cap="flat" cmpd="sng">
            <a:noFill/>
            <a:prstDash val="solid"/>
            <a:round/>
            <a:headEnd type="none" w="med" len="med"/>
            <a:tailEnd type="none" w="med" len="med"/>
          </a:ln>
          <a:effectLst/>
        </p:spPr>
        <p:txBody>
          <a:bodyPr/>
          <a:lstStyle/>
          <a:p>
            <a:endParaRPr lang="zh-CN" altLang="en-US"/>
          </a:p>
        </p:txBody>
      </p:sp>
      <p:sp>
        <p:nvSpPr>
          <p:cNvPr id="1041" name="Freeform 17"/>
          <p:cNvSpPr>
            <a:spLocks/>
          </p:cNvSpPr>
          <p:nvPr/>
        </p:nvSpPr>
        <p:spPr bwMode="gray">
          <a:xfrm>
            <a:off x="0" y="584200"/>
            <a:ext cx="9144000" cy="1260475"/>
          </a:xfrm>
          <a:custGeom>
            <a:avLst/>
            <a:gdLst/>
            <a:ahLst/>
            <a:cxnLst>
              <a:cxn ang="0">
                <a:pos x="0" y="96"/>
              </a:cxn>
              <a:cxn ang="0">
                <a:pos x="0" y="776"/>
              </a:cxn>
              <a:cxn ang="0">
                <a:pos x="1600" y="88"/>
              </a:cxn>
              <a:cxn ang="0">
                <a:pos x="5760" y="88"/>
              </a:cxn>
              <a:cxn ang="0">
                <a:pos x="5760" y="0"/>
              </a:cxn>
              <a:cxn ang="0">
                <a:pos x="752" y="0"/>
              </a:cxn>
            </a:cxnLst>
            <a:rect l="0" t="0" r="r" b="b"/>
            <a:pathLst>
              <a:path w="5760" h="794">
                <a:moveTo>
                  <a:pt x="0" y="96"/>
                </a:moveTo>
                <a:lnTo>
                  <a:pt x="0" y="776"/>
                </a:lnTo>
                <a:cubicBezTo>
                  <a:pt x="32" y="794"/>
                  <a:pt x="336" y="56"/>
                  <a:pt x="1600" y="88"/>
                </a:cubicBezTo>
                <a:lnTo>
                  <a:pt x="5760" y="88"/>
                </a:lnTo>
                <a:lnTo>
                  <a:pt x="5760" y="0"/>
                </a:lnTo>
                <a:lnTo>
                  <a:pt x="752" y="0"/>
                </a:lnTo>
              </a:path>
            </a:pathLst>
          </a:custGeom>
          <a:gradFill rotWithShape="1">
            <a:gsLst>
              <a:gs pos="0">
                <a:schemeClr val="bg2"/>
              </a:gs>
              <a:gs pos="100000">
                <a:schemeClr val="bg2">
                  <a:gamma/>
                  <a:tint val="15294"/>
                  <a:invGamma/>
                </a:schemeClr>
              </a:gs>
            </a:gsLst>
            <a:lin ang="5400000" scaled="1"/>
          </a:gradFill>
          <a:ln w="0" cap="flat" cmpd="sng">
            <a:noFill/>
            <a:prstDash val="solid"/>
            <a:round/>
            <a:headEnd type="none" w="med" len="med"/>
            <a:tailEnd type="none" w="med" len="med"/>
          </a:ln>
          <a:effectLst/>
        </p:spPr>
        <p:txBody>
          <a:bodyPr/>
          <a:lstStyle/>
          <a:p>
            <a:endParaRPr lang="zh-CN" altLang="en-US"/>
          </a:p>
        </p:txBody>
      </p:sp>
      <p:sp>
        <p:nvSpPr>
          <p:cNvPr id="1042" name="Freeform 18" descr="hangul_p"/>
          <p:cNvSpPr>
            <a:spLocks/>
          </p:cNvSpPr>
          <p:nvPr/>
        </p:nvSpPr>
        <p:spPr bwMode="gray">
          <a:xfrm>
            <a:off x="0" y="0"/>
            <a:ext cx="9144000" cy="1168400"/>
          </a:xfrm>
          <a:custGeom>
            <a:avLst/>
            <a:gdLst/>
            <a:ahLst/>
            <a:cxnLst>
              <a:cxn ang="0">
                <a:pos x="0" y="0"/>
              </a:cxn>
              <a:cxn ang="0">
                <a:pos x="0" y="680"/>
              </a:cxn>
              <a:cxn ang="0">
                <a:pos x="1456" y="344"/>
              </a:cxn>
              <a:cxn ang="0">
                <a:pos x="5760" y="342"/>
              </a:cxn>
              <a:cxn ang="0">
                <a:pos x="5760" y="0"/>
              </a:cxn>
              <a:cxn ang="0">
                <a:pos x="0" y="0"/>
              </a:cxn>
            </a:cxnLst>
            <a:rect l="0" t="0" r="r" b="b"/>
            <a:pathLst>
              <a:path w="5760" h="680">
                <a:moveTo>
                  <a:pt x="0" y="0"/>
                </a:moveTo>
                <a:lnTo>
                  <a:pt x="0" y="680"/>
                </a:lnTo>
                <a:cubicBezTo>
                  <a:pt x="240" y="520"/>
                  <a:pt x="472" y="312"/>
                  <a:pt x="1456" y="344"/>
                </a:cubicBezTo>
                <a:lnTo>
                  <a:pt x="5760" y="342"/>
                </a:lnTo>
                <a:lnTo>
                  <a:pt x="5760" y="0"/>
                </a:lnTo>
                <a:lnTo>
                  <a:pt x="0" y="0"/>
                </a:lnTo>
                <a:close/>
              </a:path>
            </a:pathLst>
          </a:custGeom>
          <a:blipFill dpi="0" rotWithShape="1">
            <a:blip r:embed="rId14"/>
            <a:srcRect/>
            <a:stretch>
              <a:fillRect/>
            </a:stretch>
          </a:blipFill>
          <a:ln w="0" cap="flat" cmpd="sng">
            <a:noFill/>
            <a:prstDash val="solid"/>
            <a:round/>
            <a:headEnd type="none" w="med" len="med"/>
            <a:tailEnd type="none" w="med" len="med"/>
          </a:ln>
          <a:effectLst/>
        </p:spPr>
        <p:txBody>
          <a:bodyPr/>
          <a:lstStyle/>
          <a:p>
            <a:endParaRPr lang="zh-CN" altLang="en-US"/>
          </a:p>
        </p:txBody>
      </p:sp>
      <p:sp>
        <p:nvSpPr>
          <p:cNvPr id="1027" name="Rectangle 3"/>
          <p:cNvSpPr>
            <a:spLocks noGrp="1" noChangeArrowheads="1"/>
          </p:cNvSpPr>
          <p:nvPr>
            <p:ph type="body" idx="1"/>
          </p:nvPr>
        </p:nvSpPr>
        <p:spPr bwMode="auto">
          <a:xfrm>
            <a:off x="457200" y="1076325"/>
            <a:ext cx="8229600" cy="5248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28" name="Rectangle 4"/>
          <p:cNvSpPr>
            <a:spLocks noGrp="1" noChangeArrowheads="1"/>
          </p:cNvSpPr>
          <p:nvPr>
            <p:ph type="dt" sz="half" idx="2"/>
          </p:nvPr>
        </p:nvSpPr>
        <p:spPr bwMode="auto">
          <a:xfrm>
            <a:off x="457200" y="6537325"/>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b="1">
                <a:latin typeface="+mj-lt"/>
                <a:ea typeface="宋体" charset="-122"/>
              </a:defRPr>
            </a:lvl1pPr>
          </a:lstStyle>
          <a:p>
            <a:r>
              <a:rPr lang="en-US" altLang="zh-CN"/>
              <a:t>www.themegallery.com</a:t>
            </a:r>
          </a:p>
        </p:txBody>
      </p:sp>
      <p:sp>
        <p:nvSpPr>
          <p:cNvPr id="1029" name="Rectangle 5"/>
          <p:cNvSpPr>
            <a:spLocks noGrp="1" noChangeArrowheads="1"/>
          </p:cNvSpPr>
          <p:nvPr>
            <p:ph type="ftr" sz="quarter" idx="3"/>
          </p:nvPr>
        </p:nvSpPr>
        <p:spPr bwMode="auto">
          <a:xfrm>
            <a:off x="6172200" y="6537325"/>
            <a:ext cx="28194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a typeface="宋体" charset="-122"/>
              </a:defRPr>
            </a:lvl1pPr>
          </a:lstStyle>
          <a:p>
            <a:r>
              <a:rPr lang="en-US" altLang="zh-CN"/>
              <a:t>Company Logo</a:t>
            </a:r>
          </a:p>
        </p:txBody>
      </p:sp>
      <p:sp>
        <p:nvSpPr>
          <p:cNvPr id="1030" name="Rectangle 6"/>
          <p:cNvSpPr>
            <a:spLocks noGrp="1" noChangeArrowheads="1"/>
          </p:cNvSpPr>
          <p:nvPr>
            <p:ph type="sldNum" sz="quarter" idx="4"/>
          </p:nvPr>
        </p:nvSpPr>
        <p:spPr bwMode="auto">
          <a:xfrm>
            <a:off x="3581400" y="6537325"/>
            <a:ext cx="22860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宋体" charset="-122"/>
              </a:defRPr>
            </a:lvl1pPr>
          </a:lstStyle>
          <a:p>
            <a:fld id="{7F99A951-C3A7-46A0-BA29-4C0D6F592D28}" type="slidenum">
              <a:rPr lang="en-US" altLang="zh-CN"/>
              <a:pPr/>
              <a:t>‹#›</a:t>
            </a:fld>
            <a:endParaRPr lang="en-US" altLang="zh-CN"/>
          </a:p>
        </p:txBody>
      </p:sp>
      <p:sp>
        <p:nvSpPr>
          <p:cNvPr id="1026" name="Rectangle 2"/>
          <p:cNvSpPr>
            <a:spLocks noGrp="1" noChangeArrowheads="1"/>
          </p:cNvSpPr>
          <p:nvPr>
            <p:ph type="title"/>
          </p:nvPr>
        </p:nvSpPr>
        <p:spPr bwMode="white">
          <a:xfrm>
            <a:off x="1371600" y="0"/>
            <a:ext cx="7391400" cy="563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en-US" altLang="zh-CN"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push dir="u"/>
  </p:transition>
  <p:hf sldNum="0" hdr="0"/>
  <p:txStyles>
    <p:titleStyle>
      <a:lvl1pPr algn="r" rtl="0" eaLnBrk="1" fontAlgn="base" hangingPunct="1">
        <a:spcBef>
          <a:spcPct val="0"/>
        </a:spcBef>
        <a:spcAft>
          <a:spcPct val="0"/>
        </a:spcAft>
        <a:defRPr sz="2800" b="1" i="1">
          <a:solidFill>
            <a:schemeClr val="bg1"/>
          </a:solidFill>
          <a:latin typeface="+mj-lt"/>
          <a:ea typeface="+mj-ea"/>
          <a:cs typeface="+mj-cs"/>
        </a:defRPr>
      </a:lvl1pPr>
      <a:lvl2pPr algn="r" rtl="0" eaLnBrk="1" fontAlgn="base" hangingPunct="1">
        <a:spcBef>
          <a:spcPct val="0"/>
        </a:spcBef>
        <a:spcAft>
          <a:spcPct val="0"/>
        </a:spcAft>
        <a:defRPr sz="2800" b="1" i="1">
          <a:solidFill>
            <a:schemeClr val="bg1"/>
          </a:solidFill>
          <a:latin typeface="Verdana" pitchFamily="34" charset="0"/>
        </a:defRPr>
      </a:lvl2pPr>
      <a:lvl3pPr algn="r" rtl="0" eaLnBrk="1" fontAlgn="base" hangingPunct="1">
        <a:spcBef>
          <a:spcPct val="0"/>
        </a:spcBef>
        <a:spcAft>
          <a:spcPct val="0"/>
        </a:spcAft>
        <a:defRPr sz="2800" b="1" i="1">
          <a:solidFill>
            <a:schemeClr val="bg1"/>
          </a:solidFill>
          <a:latin typeface="Verdana" pitchFamily="34" charset="0"/>
        </a:defRPr>
      </a:lvl3pPr>
      <a:lvl4pPr algn="r" rtl="0" eaLnBrk="1" fontAlgn="base" hangingPunct="1">
        <a:spcBef>
          <a:spcPct val="0"/>
        </a:spcBef>
        <a:spcAft>
          <a:spcPct val="0"/>
        </a:spcAft>
        <a:defRPr sz="2800" b="1" i="1">
          <a:solidFill>
            <a:schemeClr val="bg1"/>
          </a:solidFill>
          <a:latin typeface="Verdana" pitchFamily="34" charset="0"/>
        </a:defRPr>
      </a:lvl4pPr>
      <a:lvl5pPr algn="r" rtl="0" eaLnBrk="1" fontAlgn="base" hangingPunct="1">
        <a:spcBef>
          <a:spcPct val="0"/>
        </a:spcBef>
        <a:spcAft>
          <a:spcPct val="0"/>
        </a:spcAft>
        <a:defRPr sz="2800" b="1" i="1">
          <a:solidFill>
            <a:schemeClr val="bg1"/>
          </a:solidFill>
          <a:latin typeface="Verdana" pitchFamily="34" charset="0"/>
        </a:defRPr>
      </a:lvl5pPr>
      <a:lvl6pPr marL="457200" algn="r" rtl="0" eaLnBrk="1" fontAlgn="base" hangingPunct="1">
        <a:spcBef>
          <a:spcPct val="0"/>
        </a:spcBef>
        <a:spcAft>
          <a:spcPct val="0"/>
        </a:spcAft>
        <a:defRPr sz="2800" b="1" i="1">
          <a:solidFill>
            <a:schemeClr val="bg1"/>
          </a:solidFill>
          <a:latin typeface="Verdana" pitchFamily="34" charset="0"/>
        </a:defRPr>
      </a:lvl6pPr>
      <a:lvl7pPr marL="914400" algn="r" rtl="0" eaLnBrk="1" fontAlgn="base" hangingPunct="1">
        <a:spcBef>
          <a:spcPct val="0"/>
        </a:spcBef>
        <a:spcAft>
          <a:spcPct val="0"/>
        </a:spcAft>
        <a:defRPr sz="2800" b="1" i="1">
          <a:solidFill>
            <a:schemeClr val="bg1"/>
          </a:solidFill>
          <a:latin typeface="Verdana" pitchFamily="34" charset="0"/>
        </a:defRPr>
      </a:lvl7pPr>
      <a:lvl8pPr marL="1371600" algn="r" rtl="0" eaLnBrk="1" fontAlgn="base" hangingPunct="1">
        <a:spcBef>
          <a:spcPct val="0"/>
        </a:spcBef>
        <a:spcAft>
          <a:spcPct val="0"/>
        </a:spcAft>
        <a:defRPr sz="2800" b="1" i="1">
          <a:solidFill>
            <a:schemeClr val="bg1"/>
          </a:solidFill>
          <a:latin typeface="Verdana" pitchFamily="34" charset="0"/>
        </a:defRPr>
      </a:lvl8pPr>
      <a:lvl9pPr marL="1828800" algn="r" rtl="0" eaLnBrk="1" fontAlgn="base" hangingPunct="1">
        <a:spcBef>
          <a:spcPct val="0"/>
        </a:spcBef>
        <a:spcAft>
          <a:spcPct val="0"/>
        </a:spcAft>
        <a:defRPr sz="2800" b="1" i="1">
          <a:solidFill>
            <a:schemeClr val="bg1"/>
          </a:solidFill>
          <a:latin typeface="Verdana" pitchFamily="34"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v"/>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Demo%20of%20Knowledge%20Forum.fl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zh-CN" dirty="0" smtClean="0">
                <a:solidFill>
                  <a:srgbClr val="FFFF00"/>
                </a:solidFill>
                <a:effectLst>
                  <a:outerShdw blurRad="38100" dist="38100" dir="2700000" algn="tl">
                    <a:srgbClr val="000000">
                      <a:alpha val="43137"/>
                    </a:srgbClr>
                  </a:outerShdw>
                </a:effectLst>
                <a:ea typeface="宋体" charset="-122"/>
              </a:rPr>
              <a:t>Knowledge Forum(</a:t>
            </a:r>
            <a:r>
              <a:rPr lang="zh-CN" altLang="en-US" dirty="0" smtClean="0">
                <a:solidFill>
                  <a:srgbClr val="FFFF00"/>
                </a:solidFill>
                <a:effectLst>
                  <a:outerShdw blurRad="38100" dist="38100" dir="2700000" algn="tl">
                    <a:srgbClr val="000000">
                      <a:alpha val="43137"/>
                    </a:srgbClr>
                  </a:outerShdw>
                </a:effectLst>
                <a:ea typeface="宋体" charset="-122"/>
              </a:rPr>
              <a:t>知识论坛</a:t>
            </a:r>
            <a:r>
              <a:rPr lang="en-US" altLang="zh-CN" dirty="0" smtClean="0">
                <a:solidFill>
                  <a:srgbClr val="FFFF00"/>
                </a:solidFill>
                <a:effectLst>
                  <a:outerShdw blurRad="38100" dist="38100" dir="2700000" algn="tl">
                    <a:srgbClr val="000000">
                      <a:alpha val="43137"/>
                    </a:srgbClr>
                  </a:outerShdw>
                </a:effectLst>
                <a:ea typeface="宋体" charset="-122"/>
              </a:rPr>
              <a:t>)</a:t>
            </a:r>
            <a:endParaRPr lang="en-US" altLang="zh-CN" dirty="0">
              <a:solidFill>
                <a:srgbClr val="FFFF00"/>
              </a:solidFill>
              <a:ea typeface="宋体" charset="-122"/>
            </a:endParaRPr>
          </a:p>
        </p:txBody>
      </p:sp>
      <p:sp>
        <p:nvSpPr>
          <p:cNvPr id="2051" name="Rectangle 3"/>
          <p:cNvSpPr>
            <a:spLocks noGrp="1" noChangeArrowheads="1"/>
          </p:cNvSpPr>
          <p:nvPr>
            <p:ph type="subTitle" idx="1"/>
          </p:nvPr>
        </p:nvSpPr>
        <p:spPr>
          <a:xfrm>
            <a:off x="1295400" y="4029075"/>
            <a:ext cx="7086600" cy="466725"/>
          </a:xfrm>
        </p:spPr>
        <p:txBody>
          <a:bodyPr/>
          <a:lstStyle/>
          <a:p>
            <a:r>
              <a:rPr lang="zh-CN" altLang="en-US" dirty="0" smtClean="0">
                <a:solidFill>
                  <a:schemeClr val="accent3"/>
                </a:solidFill>
                <a:effectLst>
                  <a:outerShdw blurRad="38100" dist="38100" dir="2700000" algn="tl">
                    <a:srgbClr val="000000">
                      <a:alpha val="43137"/>
                    </a:srgbClr>
                  </a:outerShdw>
                </a:effectLst>
              </a:rPr>
              <a:t>胡智杰</a:t>
            </a:r>
          </a:p>
        </p:txBody>
      </p:sp>
    </p:spTree>
  </p:cSld>
  <p:clrMapOvr>
    <a:masterClrMapping/>
  </p:clrMapOvr>
  <p:transition>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ea typeface="宋体" charset="-122"/>
              </a:rPr>
              <a:t>核心理念</a:t>
            </a:r>
            <a:endParaRPr lang="zh-CN" altLang="en-US" b="1" dirty="0">
              <a:ea typeface="宋体" charset="-122"/>
            </a:endParaRPr>
          </a:p>
        </p:txBody>
      </p:sp>
      <p:sp>
        <p:nvSpPr>
          <p:cNvPr id="4" name="AutoShape 4"/>
          <p:cNvSpPr>
            <a:spLocks noChangeArrowheads="1"/>
          </p:cNvSpPr>
          <p:nvPr/>
        </p:nvSpPr>
        <p:spPr bwMode="invGray">
          <a:xfrm>
            <a:off x="0" y="1600200"/>
            <a:ext cx="4867454" cy="3829064"/>
          </a:xfrm>
          <a:prstGeom prst="rightArrow">
            <a:avLst>
              <a:gd name="adj1" fmla="val 86065"/>
              <a:gd name="adj2" fmla="val 31780"/>
            </a:avLst>
          </a:prstGeom>
          <a:gradFill rotWithShape="1">
            <a:gsLst>
              <a:gs pos="0">
                <a:srgbClr val="000066">
                  <a:alpha val="50000"/>
                </a:srgbClr>
              </a:gs>
              <a:gs pos="100000">
                <a:srgbClr val="0066CC"/>
              </a:gs>
            </a:gsLst>
            <a:lin ang="0" scaled="1"/>
          </a:gradFill>
          <a:ln w="9525">
            <a:noFill/>
            <a:miter lim="800000"/>
            <a:headEnd/>
            <a:tailEnd/>
          </a:ln>
          <a:effectLst/>
        </p:spPr>
        <p:txBody>
          <a:bodyPr wrap="none" anchor="ctr"/>
          <a:lstStyle/>
          <a:p>
            <a:endParaRPr lang="zh-CN" altLang="en-US"/>
          </a:p>
        </p:txBody>
      </p:sp>
      <p:sp>
        <p:nvSpPr>
          <p:cNvPr id="5" name="AutoShape 5"/>
          <p:cNvSpPr>
            <a:spLocks noChangeArrowheads="1"/>
          </p:cNvSpPr>
          <p:nvPr/>
        </p:nvSpPr>
        <p:spPr bwMode="blackWhite">
          <a:xfrm>
            <a:off x="304800" y="2133601"/>
            <a:ext cx="3439667" cy="843692"/>
          </a:xfrm>
          <a:prstGeom prst="roundRect">
            <a:avLst>
              <a:gd name="adj" fmla="val 9106"/>
            </a:avLst>
          </a:prstGeom>
          <a:gradFill rotWithShape="1">
            <a:gsLst>
              <a:gs pos="0">
                <a:srgbClr val="D85E28">
                  <a:gamma/>
                  <a:shade val="46275"/>
                  <a:invGamma/>
                </a:srgbClr>
              </a:gs>
              <a:gs pos="50000">
                <a:srgbClr val="D85E28"/>
              </a:gs>
              <a:gs pos="100000">
                <a:srgbClr val="D85E28">
                  <a:gamma/>
                  <a:shade val="46275"/>
                  <a:invGamma/>
                </a:srgbClr>
              </a:gs>
            </a:gsLst>
            <a:lin ang="2700000" scaled="1"/>
          </a:gradFill>
          <a:ln w="25400">
            <a:solidFill>
              <a:srgbClr val="FFFFFF"/>
            </a:solidFill>
            <a:round/>
            <a:headEnd/>
            <a:tailEnd/>
          </a:ln>
          <a:effectLst>
            <a:outerShdw dist="107763" dir="2700000" algn="ctr" rotWithShape="0">
              <a:schemeClr val="bg2">
                <a:alpha val="50000"/>
              </a:schemeClr>
            </a:outerShdw>
          </a:effectLst>
        </p:spPr>
        <p:txBody>
          <a:bodyPr wrap="none" anchor="ctr"/>
          <a:lstStyle/>
          <a:p>
            <a:r>
              <a:rPr lang="zh-CN" altLang="en-US" b="1" dirty="0" smtClean="0">
                <a:solidFill>
                  <a:srgbClr val="000134"/>
                </a:solidFill>
                <a:ea typeface="宋体" charset="-122"/>
              </a:rPr>
              <a:t>目的性学习</a:t>
            </a:r>
          </a:p>
        </p:txBody>
      </p:sp>
      <p:sp>
        <p:nvSpPr>
          <p:cNvPr id="6" name="AutoShape 6"/>
          <p:cNvSpPr>
            <a:spLocks noChangeArrowheads="1"/>
          </p:cNvSpPr>
          <p:nvPr/>
        </p:nvSpPr>
        <p:spPr bwMode="blackWhite">
          <a:xfrm>
            <a:off x="304800" y="3276601"/>
            <a:ext cx="3439667" cy="843692"/>
          </a:xfrm>
          <a:prstGeom prst="roundRect">
            <a:avLst>
              <a:gd name="adj" fmla="val 9106"/>
            </a:avLst>
          </a:prstGeom>
          <a:gradFill rotWithShape="1">
            <a:gsLst>
              <a:gs pos="0">
                <a:srgbClr val="699D5F">
                  <a:gamma/>
                  <a:shade val="46275"/>
                  <a:invGamma/>
                </a:srgbClr>
              </a:gs>
              <a:gs pos="50000">
                <a:srgbClr val="699D5F"/>
              </a:gs>
              <a:gs pos="100000">
                <a:srgbClr val="699D5F">
                  <a:gamma/>
                  <a:shade val="46275"/>
                  <a:invGamma/>
                </a:srgbClr>
              </a:gs>
            </a:gsLst>
            <a:lin ang="2700000" scaled="1"/>
          </a:gradFill>
          <a:ln w="25400">
            <a:solidFill>
              <a:srgbClr val="FFFFFF"/>
            </a:solidFill>
            <a:round/>
            <a:headEnd/>
            <a:tailEnd/>
          </a:ln>
          <a:effectLst>
            <a:outerShdw dist="107763" dir="2700000" algn="ctr" rotWithShape="0">
              <a:schemeClr val="bg2">
                <a:alpha val="50000"/>
              </a:schemeClr>
            </a:outerShdw>
          </a:effectLst>
        </p:spPr>
        <p:txBody>
          <a:bodyPr wrap="none" anchor="ctr"/>
          <a:lstStyle/>
          <a:p>
            <a:r>
              <a:rPr lang="zh-CN" altLang="en-US" sz="2400" b="1" dirty="0" smtClean="0">
                <a:solidFill>
                  <a:schemeClr val="accent3"/>
                </a:solidFill>
              </a:rPr>
              <a:t>专家化过程</a:t>
            </a:r>
          </a:p>
        </p:txBody>
      </p:sp>
      <p:sp>
        <p:nvSpPr>
          <p:cNvPr id="7" name="AutoShape 7"/>
          <p:cNvSpPr>
            <a:spLocks noChangeArrowheads="1"/>
          </p:cNvSpPr>
          <p:nvPr/>
        </p:nvSpPr>
        <p:spPr bwMode="blackWhite">
          <a:xfrm>
            <a:off x="304800" y="4419601"/>
            <a:ext cx="3439667" cy="843692"/>
          </a:xfrm>
          <a:prstGeom prst="roundRect">
            <a:avLst>
              <a:gd name="adj" fmla="val 9106"/>
            </a:avLst>
          </a:prstGeom>
          <a:gradFill rotWithShape="1">
            <a:gsLst>
              <a:gs pos="0">
                <a:srgbClr val="55A2D7">
                  <a:gamma/>
                  <a:shade val="46275"/>
                  <a:invGamma/>
                </a:srgbClr>
              </a:gs>
              <a:gs pos="50000">
                <a:srgbClr val="55A2D7"/>
              </a:gs>
              <a:gs pos="100000">
                <a:srgbClr val="55A2D7">
                  <a:gamma/>
                  <a:shade val="46275"/>
                  <a:invGamma/>
                </a:srgbClr>
              </a:gs>
            </a:gsLst>
            <a:lin ang="2700000" scaled="1"/>
          </a:gradFill>
          <a:ln w="25400">
            <a:solidFill>
              <a:srgbClr val="FFFFFF"/>
            </a:solidFill>
            <a:round/>
            <a:headEnd/>
            <a:tailEnd/>
          </a:ln>
          <a:effectLst>
            <a:outerShdw dist="107763" dir="2700000" algn="ctr" rotWithShape="0">
              <a:schemeClr val="bg2">
                <a:alpha val="50000"/>
              </a:schemeClr>
            </a:outerShdw>
          </a:effectLst>
        </p:spPr>
        <p:txBody>
          <a:bodyPr wrap="none" anchor="ctr"/>
          <a:lstStyle/>
          <a:p>
            <a:r>
              <a:rPr lang="zh-CN" altLang="en-US" b="1" dirty="0" smtClean="0">
                <a:solidFill>
                  <a:srgbClr val="000134"/>
                </a:solidFill>
                <a:ea typeface="宋体" charset="-122"/>
              </a:rPr>
              <a:t>知识建构社群</a:t>
            </a:r>
          </a:p>
        </p:txBody>
      </p:sp>
      <p:sp>
        <p:nvSpPr>
          <p:cNvPr id="8" name="AutoShape 8"/>
          <p:cNvSpPr>
            <a:spLocks noChangeArrowheads="1"/>
          </p:cNvSpPr>
          <p:nvPr/>
        </p:nvSpPr>
        <p:spPr bwMode="gray">
          <a:xfrm>
            <a:off x="4572000" y="1571612"/>
            <a:ext cx="3995774" cy="4535743"/>
          </a:xfrm>
          <a:prstGeom prst="roundRect">
            <a:avLst>
              <a:gd name="adj" fmla="val 9106"/>
            </a:avLst>
          </a:prstGeom>
          <a:gradFill rotWithShape="1">
            <a:gsLst>
              <a:gs pos="0">
                <a:srgbClr val="CCFFFF"/>
              </a:gs>
              <a:gs pos="100000">
                <a:srgbClr val="CCFFFF">
                  <a:gamma/>
                  <a:tint val="0"/>
                  <a:invGamma/>
                </a:srgbClr>
              </a:gs>
            </a:gsLst>
            <a:lin ang="5400000" scaled="1"/>
          </a:gradFill>
          <a:ln w="25400">
            <a:noFill/>
            <a:round/>
            <a:headEnd/>
            <a:tailEnd/>
          </a:ln>
          <a:effectLst>
            <a:outerShdw dist="107763" dir="2700000" algn="ctr" rotWithShape="0">
              <a:srgbClr val="000000">
                <a:alpha val="50000"/>
              </a:srgbClr>
            </a:outerShdw>
          </a:effectLst>
        </p:spPr>
        <p:txBody>
          <a:bodyPr anchor="ctr"/>
          <a:lstStyle/>
          <a:p>
            <a:pPr algn="l">
              <a:buFont typeface="Wingdings" pitchFamily="2" charset="2"/>
              <a:buChar char="ü"/>
            </a:pPr>
            <a:r>
              <a:rPr lang="zh-CN" altLang="en-US" sz="2400" dirty="0" smtClean="0">
                <a:solidFill>
                  <a:schemeClr val="tx2">
                    <a:lumMod val="95000"/>
                    <a:lumOff val="5000"/>
                  </a:schemeClr>
                </a:solidFill>
              </a:rPr>
              <a:t>专家型学习者把</a:t>
            </a:r>
            <a:r>
              <a:rPr lang="zh-CN" altLang="en-US" sz="2400" dirty="0" smtClean="0">
                <a:solidFill>
                  <a:srgbClr val="FF0000"/>
                </a:solidFill>
              </a:rPr>
              <a:t>观念</a:t>
            </a:r>
            <a:r>
              <a:rPr lang="zh-CN" altLang="en-US" sz="2400" dirty="0" smtClean="0">
                <a:solidFill>
                  <a:schemeClr val="tx2">
                    <a:lumMod val="95000"/>
                    <a:lumOff val="5000"/>
                  </a:schemeClr>
                </a:solidFill>
              </a:rPr>
              <a:t>而不是作业</a:t>
            </a:r>
            <a:r>
              <a:rPr lang="en-US" sz="2400" dirty="0" smtClean="0">
                <a:solidFill>
                  <a:schemeClr val="tx2">
                    <a:lumMod val="95000"/>
                    <a:lumOff val="5000"/>
                  </a:schemeClr>
                </a:solidFill>
              </a:rPr>
              <a:t>(</a:t>
            </a:r>
            <a:r>
              <a:rPr lang="zh-CN" altLang="en-US" sz="2400" dirty="0" smtClean="0">
                <a:solidFill>
                  <a:schemeClr val="tx2">
                    <a:lumMod val="95000"/>
                    <a:lumOff val="5000"/>
                  </a:schemeClr>
                </a:solidFill>
              </a:rPr>
              <a:t>或任务</a:t>
            </a:r>
            <a:r>
              <a:rPr lang="en-US" sz="2400" dirty="0" smtClean="0">
                <a:solidFill>
                  <a:schemeClr val="tx2">
                    <a:lumMod val="95000"/>
                    <a:lumOff val="5000"/>
                  </a:schemeClr>
                </a:solidFill>
              </a:rPr>
              <a:t>)</a:t>
            </a:r>
            <a:r>
              <a:rPr lang="zh-CN" altLang="en-US" sz="2400" dirty="0" smtClean="0">
                <a:solidFill>
                  <a:schemeClr val="tx2">
                    <a:lumMod val="95000"/>
                    <a:lumOff val="5000"/>
                  </a:schemeClr>
                </a:solidFill>
              </a:rPr>
              <a:t>放在</a:t>
            </a:r>
            <a:r>
              <a:rPr lang="zh-CN" altLang="en-US" sz="2400" dirty="0" smtClean="0">
                <a:solidFill>
                  <a:srgbClr val="FF0000"/>
                </a:solidFill>
              </a:rPr>
              <a:t>学习的中心</a:t>
            </a:r>
            <a:r>
              <a:rPr lang="zh-CN" altLang="en-US" sz="2400" dirty="0" smtClean="0">
                <a:solidFill>
                  <a:schemeClr val="tx2">
                    <a:lumMod val="95000"/>
                    <a:lumOff val="5000"/>
                  </a:schemeClr>
                </a:solidFill>
              </a:rPr>
              <a:t>，并将观念看成是需要不断回顾的，是</a:t>
            </a:r>
            <a:r>
              <a:rPr lang="zh-CN" altLang="en-US" sz="2400" dirty="0" smtClean="0">
                <a:solidFill>
                  <a:srgbClr val="FF0000"/>
                </a:solidFill>
              </a:rPr>
              <a:t>可以修订和重构</a:t>
            </a:r>
            <a:r>
              <a:rPr lang="zh-CN" altLang="en-US" sz="2400" dirty="0" smtClean="0">
                <a:solidFill>
                  <a:schemeClr val="tx2">
                    <a:lumMod val="95000"/>
                    <a:lumOff val="5000"/>
                  </a:schemeClr>
                </a:solidFill>
              </a:rPr>
              <a:t>的。</a:t>
            </a:r>
            <a:endParaRPr lang="en-US" altLang="zh-CN" sz="2400" dirty="0" smtClean="0">
              <a:solidFill>
                <a:schemeClr val="tx2">
                  <a:lumMod val="95000"/>
                  <a:lumOff val="5000"/>
                </a:schemeClr>
              </a:solidFill>
            </a:endParaRPr>
          </a:p>
          <a:p>
            <a:pPr algn="l">
              <a:buFont typeface="Wingdings" pitchFamily="2" charset="2"/>
              <a:buChar char="ü"/>
            </a:pPr>
            <a:r>
              <a:rPr lang="zh-CN" altLang="en-US" sz="2400" dirty="0" smtClean="0">
                <a:solidFill>
                  <a:schemeClr val="tx2">
                    <a:lumMod val="95000"/>
                    <a:lumOff val="5000"/>
                  </a:schemeClr>
                </a:solidFill>
              </a:rPr>
              <a:t>对专家来说，当某些工作处在能力边缘时，他们也倾向于</a:t>
            </a:r>
            <a:r>
              <a:rPr lang="zh-CN" altLang="en-US" sz="2400" dirty="0" smtClean="0">
                <a:solidFill>
                  <a:srgbClr val="FF0000"/>
                </a:solidFill>
              </a:rPr>
              <a:t>渐进地去解决问题</a:t>
            </a:r>
            <a:r>
              <a:rPr lang="zh-CN" altLang="en-US" sz="2400" dirty="0" smtClean="0">
                <a:solidFill>
                  <a:schemeClr val="bg1">
                    <a:lumMod val="50000"/>
                  </a:schemeClr>
                </a:solidFill>
              </a:rPr>
              <a:t>。</a:t>
            </a:r>
            <a:endParaRPr lang="en-US" altLang="zh-CN" sz="2400" dirty="0" smtClean="0">
              <a:solidFill>
                <a:schemeClr val="bg1">
                  <a:lumMod val="50000"/>
                </a:schemeClr>
              </a:solidFill>
            </a:endParaRPr>
          </a:p>
          <a:p>
            <a:pPr algn="l">
              <a:buFont typeface="Wingdings" pitchFamily="2" charset="2"/>
              <a:buChar char="ü"/>
            </a:pPr>
            <a:r>
              <a:rPr lang="zh-CN" altLang="en-US" sz="2400" dirty="0" smtClean="0">
                <a:solidFill>
                  <a:schemeClr val="tx2">
                    <a:lumMod val="95000"/>
                    <a:lumOff val="5000"/>
                  </a:schemeClr>
                </a:solidFill>
              </a:rPr>
              <a:t>学习者的专家化</a:t>
            </a:r>
            <a:r>
              <a:rPr lang="en-US" altLang="zh-CN" sz="2400" b="1" dirty="0" smtClean="0">
                <a:solidFill>
                  <a:schemeClr val="tx2">
                    <a:lumMod val="95000"/>
                    <a:lumOff val="5000"/>
                  </a:schemeClr>
                </a:solidFill>
                <a:latin typeface="Calibri"/>
                <a:cs typeface="Calibri"/>
              </a:rPr>
              <a:t>→</a:t>
            </a:r>
            <a:r>
              <a:rPr lang="zh-CN" altLang="en-US" sz="2400" dirty="0" smtClean="0">
                <a:solidFill>
                  <a:srgbClr val="FF0000"/>
                </a:solidFill>
              </a:rPr>
              <a:t>超越当前能力的限制，渐进地解决问题和不断进步</a:t>
            </a:r>
            <a:r>
              <a:rPr lang="zh-CN" altLang="en-US" sz="2400" dirty="0" smtClean="0">
                <a:solidFill>
                  <a:schemeClr val="bg1">
                    <a:lumMod val="50000"/>
                  </a:schemeClr>
                </a:solidFill>
              </a:rPr>
              <a:t>。</a:t>
            </a:r>
          </a:p>
        </p:txBody>
      </p:sp>
      <p:sp>
        <p:nvSpPr>
          <p:cNvPr id="9" name="TextBox 8"/>
          <p:cNvSpPr txBox="1"/>
          <p:nvPr/>
        </p:nvSpPr>
        <p:spPr>
          <a:xfrm>
            <a:off x="53752" y="6572617"/>
            <a:ext cx="9036496" cy="261610"/>
          </a:xfrm>
          <a:prstGeom prst="rect">
            <a:avLst/>
          </a:prstGeom>
          <a:noFill/>
        </p:spPr>
        <p:txBody>
          <a:bodyPr wrap="square" rtlCol="0">
            <a:spAutoFit/>
          </a:bodyPr>
          <a:lstStyle/>
          <a:p>
            <a:r>
              <a:rPr lang="zh-CN" altLang="en-US" sz="1100" dirty="0">
                <a:solidFill>
                  <a:schemeClr val="tx2"/>
                </a:solidFill>
              </a:rPr>
              <a:t>宋述强 ，</a:t>
            </a:r>
            <a:r>
              <a:rPr lang="zh-CN" altLang="en-US" sz="1100" dirty="0" smtClean="0">
                <a:solidFill>
                  <a:schemeClr val="tx2"/>
                </a:solidFill>
              </a:rPr>
              <a:t>曾小牧</a:t>
            </a:r>
            <a:r>
              <a:rPr lang="en-US" altLang="zh-CN" sz="1100" dirty="0" smtClean="0">
                <a:solidFill>
                  <a:schemeClr val="tx2"/>
                </a:solidFill>
              </a:rPr>
              <a:t>.</a:t>
            </a:r>
            <a:r>
              <a:rPr lang="zh-CN" altLang="en-US" sz="1100" dirty="0" smtClean="0">
                <a:solidFill>
                  <a:schemeClr val="tx2"/>
                </a:solidFill>
              </a:rPr>
              <a:t>‘</a:t>
            </a:r>
            <a:r>
              <a:rPr lang="zh-CN" altLang="en-US" sz="1100" dirty="0">
                <a:solidFill>
                  <a:schemeClr val="tx2"/>
                </a:solidFill>
              </a:rPr>
              <a:t>‘ 目的性学习”与</a:t>
            </a:r>
            <a:r>
              <a:rPr lang="zh-CN" altLang="en-US" sz="1100" dirty="0" smtClean="0">
                <a:solidFill>
                  <a:schemeClr val="tx2"/>
                </a:solidFill>
              </a:rPr>
              <a:t>“知识建构社群”一</a:t>
            </a:r>
            <a:r>
              <a:rPr lang="zh-CN" altLang="en-US" sz="1100" dirty="0">
                <a:solidFill>
                  <a:schemeClr val="tx2"/>
                </a:solidFill>
              </a:rPr>
              <a:t>加拿大多伦多大学“</a:t>
            </a:r>
            <a:r>
              <a:rPr lang="en-US" altLang="zh-CN" sz="1100" dirty="0">
                <a:solidFill>
                  <a:schemeClr val="tx2"/>
                </a:solidFill>
              </a:rPr>
              <a:t>CSI LE</a:t>
            </a:r>
            <a:r>
              <a:rPr lang="zh-CN" altLang="en-US" sz="1100" dirty="0">
                <a:solidFill>
                  <a:schemeClr val="tx2"/>
                </a:solidFill>
              </a:rPr>
              <a:t>／</a:t>
            </a:r>
            <a:r>
              <a:rPr lang="en-US" altLang="zh-CN" sz="1100" dirty="0">
                <a:solidFill>
                  <a:schemeClr val="tx2"/>
                </a:solidFill>
              </a:rPr>
              <a:t>Knowledge Bui </a:t>
            </a:r>
            <a:r>
              <a:rPr lang="en-US" altLang="zh-CN" sz="1100" dirty="0" err="1">
                <a:solidFill>
                  <a:schemeClr val="tx2"/>
                </a:solidFill>
              </a:rPr>
              <a:t>lding</a:t>
            </a:r>
            <a:r>
              <a:rPr lang="en-US" altLang="zh-CN" sz="1100" dirty="0">
                <a:solidFill>
                  <a:schemeClr val="tx2"/>
                </a:solidFill>
              </a:rPr>
              <a:t>”</a:t>
            </a:r>
            <a:r>
              <a:rPr lang="zh-CN" altLang="en-US" sz="1100" dirty="0">
                <a:solidFill>
                  <a:schemeClr val="tx2"/>
                </a:solidFill>
              </a:rPr>
              <a:t>项目</a:t>
            </a:r>
            <a:r>
              <a:rPr lang="zh-CN" altLang="en-US" sz="1100" dirty="0" smtClean="0">
                <a:solidFill>
                  <a:schemeClr val="tx2"/>
                </a:solidFill>
              </a:rPr>
              <a:t>述评</a:t>
            </a:r>
            <a:r>
              <a:rPr lang="en-US" altLang="zh-CN" sz="1100" dirty="0" smtClean="0">
                <a:solidFill>
                  <a:schemeClr val="tx2"/>
                </a:solidFill>
              </a:rPr>
              <a:t>[J].</a:t>
            </a:r>
            <a:r>
              <a:rPr lang="zh-CN" altLang="en-US" sz="1100" dirty="0">
                <a:solidFill>
                  <a:schemeClr val="tx2"/>
                </a:solidFill>
              </a:rPr>
              <a:t>中国</a:t>
            </a:r>
            <a:r>
              <a:rPr lang="zh-CN" altLang="en-US" sz="1100" dirty="0" smtClean="0">
                <a:solidFill>
                  <a:schemeClr val="tx2"/>
                </a:solidFill>
              </a:rPr>
              <a:t>电化教育，</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7</a:t>
            </a:r>
            <a:r>
              <a:rPr lang="zh-CN" altLang="en-US" sz="1100" dirty="0" smtClean="0">
                <a:solidFill>
                  <a:schemeClr val="tx2"/>
                </a:solidFill>
              </a:rPr>
              <a:t>）</a:t>
            </a:r>
            <a:endParaRPr lang="zh-CN" altLang="en-US" sz="1100" dirty="0">
              <a:solidFill>
                <a:schemeClr val="tx2"/>
              </a:solidFill>
            </a:endParaRPr>
          </a:p>
        </p:txBody>
      </p:sp>
    </p:spTree>
  </p:cSld>
  <p:clrMapOvr>
    <a:masterClrMapping/>
  </p:clrMapOvr>
  <p:transition>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ea typeface="宋体" charset="-122"/>
              </a:rPr>
              <a:t>核心理念</a:t>
            </a:r>
            <a:endParaRPr lang="zh-CN" altLang="en-US" b="1" dirty="0">
              <a:ea typeface="宋体" charset="-122"/>
            </a:endParaRPr>
          </a:p>
        </p:txBody>
      </p:sp>
      <p:sp>
        <p:nvSpPr>
          <p:cNvPr id="4" name="AutoShape 4"/>
          <p:cNvSpPr>
            <a:spLocks noChangeArrowheads="1"/>
          </p:cNvSpPr>
          <p:nvPr/>
        </p:nvSpPr>
        <p:spPr bwMode="invGray">
          <a:xfrm>
            <a:off x="0" y="1600200"/>
            <a:ext cx="4867454" cy="3829064"/>
          </a:xfrm>
          <a:prstGeom prst="rightArrow">
            <a:avLst>
              <a:gd name="adj1" fmla="val 86065"/>
              <a:gd name="adj2" fmla="val 31780"/>
            </a:avLst>
          </a:prstGeom>
          <a:gradFill rotWithShape="1">
            <a:gsLst>
              <a:gs pos="0">
                <a:srgbClr val="000066">
                  <a:alpha val="50000"/>
                </a:srgbClr>
              </a:gs>
              <a:gs pos="100000">
                <a:srgbClr val="0066CC"/>
              </a:gs>
            </a:gsLst>
            <a:lin ang="0" scaled="1"/>
          </a:gradFill>
          <a:ln w="9525">
            <a:noFill/>
            <a:miter lim="800000"/>
            <a:headEnd/>
            <a:tailEnd/>
          </a:ln>
          <a:effectLst/>
        </p:spPr>
        <p:txBody>
          <a:bodyPr wrap="none" anchor="ctr"/>
          <a:lstStyle/>
          <a:p>
            <a:endParaRPr lang="zh-CN" altLang="en-US"/>
          </a:p>
        </p:txBody>
      </p:sp>
      <p:sp>
        <p:nvSpPr>
          <p:cNvPr id="5" name="AutoShape 5"/>
          <p:cNvSpPr>
            <a:spLocks noChangeArrowheads="1"/>
          </p:cNvSpPr>
          <p:nvPr/>
        </p:nvSpPr>
        <p:spPr bwMode="blackWhite">
          <a:xfrm>
            <a:off x="304800" y="2133601"/>
            <a:ext cx="3439667" cy="843692"/>
          </a:xfrm>
          <a:prstGeom prst="roundRect">
            <a:avLst>
              <a:gd name="adj" fmla="val 9106"/>
            </a:avLst>
          </a:prstGeom>
          <a:gradFill rotWithShape="1">
            <a:gsLst>
              <a:gs pos="0">
                <a:srgbClr val="D85E28">
                  <a:gamma/>
                  <a:shade val="46275"/>
                  <a:invGamma/>
                </a:srgbClr>
              </a:gs>
              <a:gs pos="50000">
                <a:srgbClr val="D85E28"/>
              </a:gs>
              <a:gs pos="100000">
                <a:srgbClr val="D85E28">
                  <a:gamma/>
                  <a:shade val="46275"/>
                  <a:invGamma/>
                </a:srgbClr>
              </a:gs>
            </a:gsLst>
            <a:lin ang="2700000" scaled="1"/>
          </a:gradFill>
          <a:ln w="25400">
            <a:solidFill>
              <a:srgbClr val="FFFFFF"/>
            </a:solidFill>
            <a:round/>
            <a:headEnd/>
            <a:tailEnd/>
          </a:ln>
          <a:effectLst>
            <a:outerShdw dist="107763" dir="2700000" algn="ctr" rotWithShape="0">
              <a:schemeClr val="bg2">
                <a:alpha val="50000"/>
              </a:schemeClr>
            </a:outerShdw>
          </a:effectLst>
        </p:spPr>
        <p:txBody>
          <a:bodyPr wrap="none" anchor="ctr"/>
          <a:lstStyle/>
          <a:p>
            <a:r>
              <a:rPr lang="zh-CN" altLang="en-US" b="1" dirty="0" smtClean="0">
                <a:solidFill>
                  <a:srgbClr val="000134"/>
                </a:solidFill>
                <a:ea typeface="宋体" charset="-122"/>
              </a:rPr>
              <a:t>目的性学习</a:t>
            </a:r>
          </a:p>
        </p:txBody>
      </p:sp>
      <p:sp>
        <p:nvSpPr>
          <p:cNvPr id="6" name="AutoShape 6"/>
          <p:cNvSpPr>
            <a:spLocks noChangeArrowheads="1"/>
          </p:cNvSpPr>
          <p:nvPr/>
        </p:nvSpPr>
        <p:spPr bwMode="blackWhite">
          <a:xfrm>
            <a:off x="304800" y="3276601"/>
            <a:ext cx="3439667" cy="843692"/>
          </a:xfrm>
          <a:prstGeom prst="roundRect">
            <a:avLst>
              <a:gd name="adj" fmla="val 9106"/>
            </a:avLst>
          </a:prstGeom>
          <a:gradFill rotWithShape="1">
            <a:gsLst>
              <a:gs pos="0">
                <a:srgbClr val="699D5F">
                  <a:gamma/>
                  <a:shade val="46275"/>
                  <a:invGamma/>
                </a:srgbClr>
              </a:gs>
              <a:gs pos="50000">
                <a:srgbClr val="699D5F"/>
              </a:gs>
              <a:gs pos="100000">
                <a:srgbClr val="699D5F">
                  <a:gamma/>
                  <a:shade val="46275"/>
                  <a:invGamma/>
                </a:srgbClr>
              </a:gs>
            </a:gsLst>
            <a:lin ang="2700000" scaled="1"/>
          </a:gradFill>
          <a:ln w="25400">
            <a:solidFill>
              <a:srgbClr val="FFFFFF"/>
            </a:solidFill>
            <a:round/>
            <a:headEnd/>
            <a:tailEnd/>
          </a:ln>
          <a:effectLst>
            <a:outerShdw dist="107763" dir="2700000" algn="ctr" rotWithShape="0">
              <a:schemeClr val="bg2">
                <a:alpha val="50000"/>
              </a:schemeClr>
            </a:outerShdw>
          </a:effectLst>
        </p:spPr>
        <p:txBody>
          <a:bodyPr wrap="none" anchor="ctr"/>
          <a:lstStyle/>
          <a:p>
            <a:r>
              <a:rPr lang="zh-CN" altLang="en-US" b="1" dirty="0" smtClean="0">
                <a:solidFill>
                  <a:srgbClr val="000134"/>
                </a:solidFill>
                <a:ea typeface="宋体" charset="-122"/>
              </a:rPr>
              <a:t>专家化过程</a:t>
            </a:r>
          </a:p>
        </p:txBody>
      </p:sp>
      <p:sp>
        <p:nvSpPr>
          <p:cNvPr id="7" name="AutoShape 7"/>
          <p:cNvSpPr>
            <a:spLocks noChangeArrowheads="1"/>
          </p:cNvSpPr>
          <p:nvPr/>
        </p:nvSpPr>
        <p:spPr bwMode="blackWhite">
          <a:xfrm>
            <a:off x="304800" y="4419601"/>
            <a:ext cx="3439667" cy="843692"/>
          </a:xfrm>
          <a:prstGeom prst="roundRect">
            <a:avLst>
              <a:gd name="adj" fmla="val 9106"/>
            </a:avLst>
          </a:prstGeom>
          <a:gradFill rotWithShape="1">
            <a:gsLst>
              <a:gs pos="0">
                <a:srgbClr val="55A2D7">
                  <a:gamma/>
                  <a:shade val="46275"/>
                  <a:invGamma/>
                </a:srgbClr>
              </a:gs>
              <a:gs pos="50000">
                <a:srgbClr val="55A2D7"/>
              </a:gs>
              <a:gs pos="100000">
                <a:srgbClr val="55A2D7">
                  <a:gamma/>
                  <a:shade val="46275"/>
                  <a:invGamma/>
                </a:srgbClr>
              </a:gs>
            </a:gsLst>
            <a:lin ang="2700000" scaled="1"/>
          </a:gradFill>
          <a:ln w="25400">
            <a:solidFill>
              <a:srgbClr val="FFFFFF"/>
            </a:solidFill>
            <a:round/>
            <a:headEnd/>
            <a:tailEnd/>
          </a:ln>
          <a:effectLst>
            <a:outerShdw dist="107763" dir="2700000" algn="ctr" rotWithShape="0">
              <a:schemeClr val="bg2">
                <a:alpha val="50000"/>
              </a:schemeClr>
            </a:outerShdw>
          </a:effectLst>
        </p:spPr>
        <p:txBody>
          <a:bodyPr wrap="none" anchor="ctr"/>
          <a:lstStyle/>
          <a:p>
            <a:r>
              <a:rPr lang="zh-CN" altLang="en-US" sz="2400" b="1" dirty="0" smtClean="0">
                <a:solidFill>
                  <a:schemeClr val="accent3"/>
                </a:solidFill>
              </a:rPr>
              <a:t>知识建构社群</a:t>
            </a:r>
          </a:p>
        </p:txBody>
      </p:sp>
      <p:sp>
        <p:nvSpPr>
          <p:cNvPr id="8" name="AutoShape 8"/>
          <p:cNvSpPr>
            <a:spLocks noChangeArrowheads="1"/>
          </p:cNvSpPr>
          <p:nvPr/>
        </p:nvSpPr>
        <p:spPr bwMode="gray">
          <a:xfrm>
            <a:off x="4572000" y="1571612"/>
            <a:ext cx="3995774" cy="4535743"/>
          </a:xfrm>
          <a:prstGeom prst="roundRect">
            <a:avLst>
              <a:gd name="adj" fmla="val 9106"/>
            </a:avLst>
          </a:prstGeom>
          <a:gradFill rotWithShape="1">
            <a:gsLst>
              <a:gs pos="0">
                <a:srgbClr val="CCFFFF"/>
              </a:gs>
              <a:gs pos="100000">
                <a:srgbClr val="CCFFFF">
                  <a:gamma/>
                  <a:tint val="0"/>
                  <a:invGamma/>
                </a:srgbClr>
              </a:gs>
            </a:gsLst>
            <a:lin ang="5400000" scaled="1"/>
          </a:gradFill>
          <a:ln w="25400">
            <a:noFill/>
            <a:round/>
            <a:headEnd/>
            <a:tailEnd/>
          </a:ln>
          <a:effectLst>
            <a:outerShdw dist="107763" dir="2700000" algn="ctr" rotWithShape="0">
              <a:srgbClr val="000000">
                <a:alpha val="50000"/>
              </a:srgbClr>
            </a:outerShdw>
          </a:effectLst>
        </p:spPr>
        <p:txBody>
          <a:bodyPr anchor="ctr"/>
          <a:lstStyle/>
          <a:p>
            <a:pPr algn="l">
              <a:buFont typeface="Wingdings" pitchFamily="2" charset="2"/>
              <a:buChar char="ü"/>
            </a:pPr>
            <a:r>
              <a:rPr lang="zh-CN" altLang="en-US" sz="2400" dirty="0" smtClean="0">
                <a:solidFill>
                  <a:schemeClr val="tx2">
                    <a:lumMod val="95000"/>
                    <a:lumOff val="5000"/>
                  </a:schemeClr>
                </a:solidFill>
              </a:rPr>
              <a:t>著名研究机构和成功的商业组织相似之处</a:t>
            </a:r>
            <a:r>
              <a:rPr lang="en-US" altLang="zh-CN" sz="2400" b="1" dirty="0" smtClean="0">
                <a:solidFill>
                  <a:schemeClr val="tx2">
                    <a:lumMod val="95000"/>
                    <a:lumOff val="5000"/>
                  </a:schemeClr>
                </a:solidFill>
                <a:latin typeface="Calibri"/>
                <a:cs typeface="Calibri"/>
              </a:rPr>
              <a:t>→</a:t>
            </a:r>
            <a:r>
              <a:rPr lang="zh-CN" altLang="en-US" sz="2400" dirty="0" smtClean="0">
                <a:solidFill>
                  <a:srgbClr val="FF0000"/>
                </a:solidFill>
              </a:rPr>
              <a:t>对知识的生产</a:t>
            </a:r>
            <a:r>
              <a:rPr lang="zh-CN" altLang="en-US" sz="2400" dirty="0" smtClean="0">
                <a:solidFill>
                  <a:schemeClr val="bg1">
                    <a:lumMod val="50000"/>
                  </a:schemeClr>
                </a:solidFill>
              </a:rPr>
              <a:t>。</a:t>
            </a:r>
            <a:endParaRPr lang="en-US" altLang="zh-CN" sz="2400" dirty="0" smtClean="0">
              <a:solidFill>
                <a:schemeClr val="bg1">
                  <a:lumMod val="50000"/>
                </a:schemeClr>
              </a:solidFill>
            </a:endParaRPr>
          </a:p>
          <a:p>
            <a:pPr algn="l">
              <a:buFont typeface="Wingdings" pitchFamily="2" charset="2"/>
              <a:buChar char="ü"/>
            </a:pPr>
            <a:r>
              <a:rPr lang="zh-CN" altLang="en-US" sz="2400" dirty="0" smtClean="0">
                <a:solidFill>
                  <a:schemeClr val="tx2">
                    <a:lumMod val="95000"/>
                    <a:lumOff val="5000"/>
                  </a:schemeClr>
                </a:solidFill>
              </a:rPr>
              <a:t>生产知识的组织</a:t>
            </a:r>
            <a:r>
              <a:rPr lang="en-US" altLang="zh-CN" sz="2400" b="1" dirty="0" smtClean="0">
                <a:solidFill>
                  <a:schemeClr val="tx2">
                    <a:lumMod val="95000"/>
                    <a:lumOff val="5000"/>
                  </a:schemeClr>
                </a:solidFill>
                <a:latin typeface="Calibri"/>
                <a:cs typeface="Calibri"/>
              </a:rPr>
              <a:t>→</a:t>
            </a:r>
            <a:r>
              <a:rPr lang="zh-CN" altLang="en-US" sz="2400" dirty="0" smtClean="0">
                <a:solidFill>
                  <a:srgbClr val="FF0000"/>
                </a:solidFill>
              </a:rPr>
              <a:t>知识建构社群。</a:t>
            </a:r>
            <a:endParaRPr lang="en-US" altLang="zh-CN" sz="2400" dirty="0" smtClean="0">
              <a:solidFill>
                <a:schemeClr val="bg1">
                  <a:lumMod val="50000"/>
                </a:schemeClr>
              </a:solidFill>
            </a:endParaRPr>
          </a:p>
          <a:p>
            <a:pPr algn="l">
              <a:buFont typeface="Wingdings" pitchFamily="2" charset="2"/>
              <a:buChar char="ü"/>
            </a:pPr>
            <a:r>
              <a:rPr lang="zh-CN" altLang="en-US" sz="2400" dirty="0" smtClean="0">
                <a:solidFill>
                  <a:srgbClr val="FF0000"/>
                </a:solidFill>
              </a:rPr>
              <a:t>知识共享</a:t>
            </a:r>
            <a:r>
              <a:rPr lang="en-US" altLang="zh-CN" sz="2400" b="1" dirty="0" smtClean="0">
                <a:solidFill>
                  <a:schemeClr val="tx2">
                    <a:lumMod val="95000"/>
                    <a:lumOff val="5000"/>
                  </a:schemeClr>
                </a:solidFill>
                <a:latin typeface="Calibri"/>
                <a:cs typeface="Calibri"/>
              </a:rPr>
              <a:t>→</a:t>
            </a:r>
            <a:r>
              <a:rPr lang="zh-CN" altLang="en-US" sz="2400" dirty="0" smtClean="0">
                <a:solidFill>
                  <a:schemeClr val="tx2">
                    <a:lumMod val="95000"/>
                    <a:lumOff val="5000"/>
                  </a:schemeClr>
                </a:solidFill>
              </a:rPr>
              <a:t>导致知识的革新和增长。</a:t>
            </a:r>
            <a:endParaRPr lang="en-US" altLang="zh-CN" sz="2400" dirty="0" smtClean="0">
              <a:solidFill>
                <a:schemeClr val="tx2">
                  <a:lumMod val="95000"/>
                  <a:lumOff val="5000"/>
                </a:schemeClr>
              </a:solidFill>
            </a:endParaRPr>
          </a:p>
          <a:p>
            <a:pPr algn="l">
              <a:buFont typeface="Wingdings" pitchFamily="2" charset="2"/>
              <a:buChar char="ü"/>
            </a:pPr>
            <a:r>
              <a:rPr lang="zh-CN" altLang="en-US" sz="2400" dirty="0" smtClean="0">
                <a:solidFill>
                  <a:schemeClr val="tx2">
                    <a:lumMod val="95000"/>
                    <a:lumOff val="5000"/>
                  </a:schemeClr>
                </a:solidFill>
              </a:rPr>
              <a:t>学校教育</a:t>
            </a:r>
            <a:r>
              <a:rPr lang="en-US" altLang="zh-CN" sz="2400" b="1" dirty="0" smtClean="0">
                <a:solidFill>
                  <a:schemeClr val="tx2">
                    <a:lumMod val="95000"/>
                    <a:lumOff val="5000"/>
                  </a:schemeClr>
                </a:solidFill>
                <a:latin typeface="Calibri"/>
                <a:cs typeface="Calibri"/>
              </a:rPr>
              <a:t>→</a:t>
            </a:r>
            <a:r>
              <a:rPr lang="zh-CN" altLang="en-US" sz="2400" dirty="0" smtClean="0">
                <a:solidFill>
                  <a:schemeClr val="tx2">
                    <a:lumMod val="95000"/>
                    <a:lumOff val="5000"/>
                  </a:schemeClr>
                </a:solidFill>
              </a:rPr>
              <a:t>应促进</a:t>
            </a:r>
            <a:r>
              <a:rPr lang="zh-CN" altLang="en-US" sz="2400" dirty="0" smtClean="0">
                <a:solidFill>
                  <a:srgbClr val="FF0000"/>
                </a:solidFill>
              </a:rPr>
              <a:t>观念的转变和知识的生成</a:t>
            </a:r>
            <a:r>
              <a:rPr lang="zh-CN" altLang="en-US" sz="2400" dirty="0" smtClean="0">
                <a:solidFill>
                  <a:schemeClr val="bg1">
                    <a:lumMod val="50000"/>
                  </a:schemeClr>
                </a:solidFill>
              </a:rPr>
              <a:t>，</a:t>
            </a:r>
            <a:r>
              <a:rPr lang="zh-CN" altLang="en-US" sz="2400" dirty="0" smtClean="0">
                <a:solidFill>
                  <a:schemeClr val="tx2">
                    <a:lumMod val="95000"/>
                    <a:lumOff val="5000"/>
                  </a:schemeClr>
                </a:solidFill>
              </a:rPr>
              <a:t>而</a:t>
            </a:r>
            <a:r>
              <a:rPr lang="zh-CN" altLang="en-US" sz="2400" dirty="0" smtClean="0">
                <a:solidFill>
                  <a:srgbClr val="FF0000"/>
                </a:solidFill>
              </a:rPr>
              <a:t>不仅仅是</a:t>
            </a:r>
            <a:r>
              <a:rPr lang="zh-CN" altLang="en-US" sz="2400" dirty="0" smtClean="0">
                <a:solidFill>
                  <a:schemeClr val="tx2">
                    <a:lumMod val="95000"/>
                    <a:lumOff val="5000"/>
                  </a:schemeClr>
                </a:solidFill>
              </a:rPr>
              <a:t>观念和知识的</a:t>
            </a:r>
            <a:r>
              <a:rPr lang="zh-CN" altLang="en-US" sz="2400" dirty="0" smtClean="0">
                <a:solidFill>
                  <a:srgbClr val="FF0000"/>
                </a:solidFill>
              </a:rPr>
              <a:t>传递</a:t>
            </a:r>
            <a:r>
              <a:rPr lang="zh-CN" altLang="en-US" sz="2400" dirty="0" smtClean="0">
                <a:solidFill>
                  <a:schemeClr val="bg1">
                    <a:lumMod val="50000"/>
                  </a:schemeClr>
                </a:solidFill>
              </a:rPr>
              <a:t>。</a:t>
            </a:r>
            <a:endParaRPr lang="en-US" altLang="zh-CN" sz="2400" dirty="0" smtClean="0">
              <a:solidFill>
                <a:schemeClr val="bg1">
                  <a:lumMod val="50000"/>
                </a:schemeClr>
              </a:solidFill>
            </a:endParaRPr>
          </a:p>
          <a:p>
            <a:pPr algn="l">
              <a:buFont typeface="Wingdings" pitchFamily="2" charset="2"/>
              <a:buChar char="ü"/>
            </a:pPr>
            <a:r>
              <a:rPr lang="zh-CN" altLang="en-US" sz="2400" dirty="0" smtClean="0">
                <a:solidFill>
                  <a:srgbClr val="FF0000"/>
                </a:solidFill>
              </a:rPr>
              <a:t>知识建构性交流</a:t>
            </a:r>
            <a:r>
              <a:rPr lang="en-US" altLang="zh-CN" sz="2400" b="1" dirty="0" smtClean="0">
                <a:solidFill>
                  <a:schemeClr val="tx2">
                    <a:lumMod val="95000"/>
                    <a:lumOff val="5000"/>
                  </a:schemeClr>
                </a:solidFill>
                <a:latin typeface="Calibri"/>
                <a:cs typeface="Calibri"/>
              </a:rPr>
              <a:t>→</a:t>
            </a:r>
            <a:r>
              <a:rPr lang="zh-CN" altLang="en-US" sz="2400" dirty="0" smtClean="0">
                <a:solidFill>
                  <a:schemeClr val="tx2">
                    <a:lumMod val="95000"/>
                    <a:lumOff val="5000"/>
                  </a:schemeClr>
                </a:solidFill>
              </a:rPr>
              <a:t>有效教学的核心。</a:t>
            </a:r>
          </a:p>
        </p:txBody>
      </p:sp>
      <p:sp>
        <p:nvSpPr>
          <p:cNvPr id="9" name="TextBox 8"/>
          <p:cNvSpPr txBox="1"/>
          <p:nvPr/>
        </p:nvSpPr>
        <p:spPr>
          <a:xfrm>
            <a:off x="53752" y="6572617"/>
            <a:ext cx="9036496" cy="261610"/>
          </a:xfrm>
          <a:prstGeom prst="rect">
            <a:avLst/>
          </a:prstGeom>
          <a:noFill/>
        </p:spPr>
        <p:txBody>
          <a:bodyPr wrap="square" rtlCol="0">
            <a:spAutoFit/>
          </a:bodyPr>
          <a:lstStyle/>
          <a:p>
            <a:r>
              <a:rPr lang="zh-CN" altLang="en-US" sz="1100" dirty="0">
                <a:solidFill>
                  <a:schemeClr val="tx2"/>
                </a:solidFill>
              </a:rPr>
              <a:t>宋述强 ，</a:t>
            </a:r>
            <a:r>
              <a:rPr lang="zh-CN" altLang="en-US" sz="1100" dirty="0" smtClean="0">
                <a:solidFill>
                  <a:schemeClr val="tx2"/>
                </a:solidFill>
              </a:rPr>
              <a:t>曾小牧</a:t>
            </a:r>
            <a:r>
              <a:rPr lang="en-US" altLang="zh-CN" sz="1100" dirty="0" smtClean="0">
                <a:solidFill>
                  <a:schemeClr val="tx2"/>
                </a:solidFill>
              </a:rPr>
              <a:t>.</a:t>
            </a:r>
            <a:r>
              <a:rPr lang="zh-CN" altLang="en-US" sz="1100" dirty="0" smtClean="0">
                <a:solidFill>
                  <a:schemeClr val="tx2"/>
                </a:solidFill>
              </a:rPr>
              <a:t>‘</a:t>
            </a:r>
            <a:r>
              <a:rPr lang="zh-CN" altLang="en-US" sz="1100" dirty="0">
                <a:solidFill>
                  <a:schemeClr val="tx2"/>
                </a:solidFill>
              </a:rPr>
              <a:t>‘ 目的性学习”与</a:t>
            </a:r>
            <a:r>
              <a:rPr lang="zh-CN" altLang="en-US" sz="1100" dirty="0" smtClean="0">
                <a:solidFill>
                  <a:schemeClr val="tx2"/>
                </a:solidFill>
              </a:rPr>
              <a:t>“知识建构社群”一</a:t>
            </a:r>
            <a:r>
              <a:rPr lang="zh-CN" altLang="en-US" sz="1100" dirty="0">
                <a:solidFill>
                  <a:schemeClr val="tx2"/>
                </a:solidFill>
              </a:rPr>
              <a:t>加拿大多伦多大学“</a:t>
            </a:r>
            <a:r>
              <a:rPr lang="en-US" altLang="zh-CN" sz="1100" dirty="0">
                <a:solidFill>
                  <a:schemeClr val="tx2"/>
                </a:solidFill>
              </a:rPr>
              <a:t>CSI LE</a:t>
            </a:r>
            <a:r>
              <a:rPr lang="zh-CN" altLang="en-US" sz="1100" dirty="0">
                <a:solidFill>
                  <a:schemeClr val="tx2"/>
                </a:solidFill>
              </a:rPr>
              <a:t>／</a:t>
            </a:r>
            <a:r>
              <a:rPr lang="en-US" altLang="zh-CN" sz="1100" dirty="0">
                <a:solidFill>
                  <a:schemeClr val="tx2"/>
                </a:solidFill>
              </a:rPr>
              <a:t>Knowledge Bui </a:t>
            </a:r>
            <a:r>
              <a:rPr lang="en-US" altLang="zh-CN" sz="1100" dirty="0" err="1">
                <a:solidFill>
                  <a:schemeClr val="tx2"/>
                </a:solidFill>
              </a:rPr>
              <a:t>lding</a:t>
            </a:r>
            <a:r>
              <a:rPr lang="en-US" altLang="zh-CN" sz="1100" dirty="0">
                <a:solidFill>
                  <a:schemeClr val="tx2"/>
                </a:solidFill>
              </a:rPr>
              <a:t>”</a:t>
            </a:r>
            <a:r>
              <a:rPr lang="zh-CN" altLang="en-US" sz="1100" dirty="0">
                <a:solidFill>
                  <a:schemeClr val="tx2"/>
                </a:solidFill>
              </a:rPr>
              <a:t>项目</a:t>
            </a:r>
            <a:r>
              <a:rPr lang="zh-CN" altLang="en-US" sz="1100" dirty="0" smtClean="0">
                <a:solidFill>
                  <a:schemeClr val="tx2"/>
                </a:solidFill>
              </a:rPr>
              <a:t>述评</a:t>
            </a:r>
            <a:r>
              <a:rPr lang="en-US" altLang="zh-CN" sz="1100" dirty="0" smtClean="0">
                <a:solidFill>
                  <a:schemeClr val="tx2"/>
                </a:solidFill>
              </a:rPr>
              <a:t>[J].</a:t>
            </a:r>
            <a:r>
              <a:rPr lang="zh-CN" altLang="en-US" sz="1100" dirty="0">
                <a:solidFill>
                  <a:schemeClr val="tx2"/>
                </a:solidFill>
              </a:rPr>
              <a:t>中国</a:t>
            </a:r>
            <a:r>
              <a:rPr lang="zh-CN" altLang="en-US" sz="1100" dirty="0" smtClean="0">
                <a:solidFill>
                  <a:schemeClr val="tx2"/>
                </a:solidFill>
              </a:rPr>
              <a:t>电化教育，</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7</a:t>
            </a:r>
            <a:r>
              <a:rPr lang="zh-CN" altLang="en-US" sz="1100" dirty="0" smtClean="0">
                <a:solidFill>
                  <a:schemeClr val="tx2"/>
                </a:solidFill>
              </a:rPr>
              <a:t>）</a:t>
            </a:r>
            <a:endParaRPr lang="zh-CN" altLang="en-US" sz="1100" dirty="0">
              <a:solidFill>
                <a:schemeClr val="tx2"/>
              </a:solidFill>
            </a:endParaRPr>
          </a:p>
        </p:txBody>
      </p:sp>
    </p:spTree>
  </p:cSld>
  <p:clrMapOvr>
    <a:masterClrMapping/>
  </p:clrMapOvr>
  <p:transition>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直观感受：</a:t>
            </a:r>
            <a:r>
              <a:rPr lang="en-US" altLang="zh-CN" b="1" dirty="0" smtClean="0"/>
              <a:t>Demo</a:t>
            </a:r>
            <a:r>
              <a:rPr lang="zh-CN" altLang="en-US" b="1" dirty="0" smtClean="0"/>
              <a:t>演示</a:t>
            </a:r>
            <a:endParaRPr lang="zh-CN" altLang="en-US" b="1" dirty="0"/>
          </a:p>
        </p:txBody>
      </p:sp>
      <p:sp>
        <p:nvSpPr>
          <p:cNvPr id="3" name="内容占位符 2"/>
          <p:cNvSpPr>
            <a:spLocks noGrp="1"/>
          </p:cNvSpPr>
          <p:nvPr>
            <p:ph idx="1"/>
          </p:nvPr>
        </p:nvSpPr>
        <p:spPr/>
        <p:txBody>
          <a:bodyPr/>
          <a:lstStyle/>
          <a:p>
            <a:endParaRPr lang="zh-CN" altLang="en-US" dirty="0"/>
          </a:p>
        </p:txBody>
      </p:sp>
      <p:sp>
        <p:nvSpPr>
          <p:cNvPr id="4" name="云形标注 3"/>
          <p:cNvSpPr/>
          <p:nvPr/>
        </p:nvSpPr>
        <p:spPr bwMode="auto">
          <a:xfrm>
            <a:off x="928662" y="1357298"/>
            <a:ext cx="6858048" cy="4429156"/>
          </a:xfrm>
          <a:prstGeom prst="cloudCallou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lang="zh-CN" altLang="en-US" sz="3600" dirty="0" smtClean="0">
                <a:solidFill>
                  <a:schemeClr val="tx2">
                    <a:lumMod val="95000"/>
                    <a:lumOff val="5000"/>
                  </a:schemeClr>
                </a:solidFill>
              </a:rPr>
              <a:t>那么，知识论坛到底是怎样的呢？让我们一起来直观感受一下吧！</a:t>
            </a:r>
            <a:r>
              <a:rPr lang="en-US" altLang="zh-CN" sz="3600" dirty="0" smtClean="0">
                <a:solidFill>
                  <a:schemeClr val="tx2">
                    <a:lumMod val="95000"/>
                    <a:lumOff val="5000"/>
                  </a:schemeClr>
                </a:solidFill>
                <a:hlinkClick r:id="rId2" action="ppaction://hlinkfile"/>
              </a:rPr>
              <a:t>Demo</a:t>
            </a:r>
            <a:r>
              <a:rPr lang="zh-CN" altLang="en-US" sz="3600" dirty="0" smtClean="0">
                <a:solidFill>
                  <a:schemeClr val="tx2">
                    <a:lumMod val="95000"/>
                    <a:lumOff val="5000"/>
                  </a:schemeClr>
                </a:solidFill>
                <a:hlinkClick r:id="rId2" action="ppaction://hlinkfile"/>
              </a:rPr>
              <a:t>视频演示</a:t>
            </a:r>
            <a:endParaRPr kumimoji="0" lang="zh-CN" altLang="en-US" sz="3600" b="0" i="0" u="none" strike="noStrike" cap="none" normalizeH="0" baseline="0" dirty="0" smtClean="0">
              <a:ln>
                <a:noFill/>
              </a:ln>
              <a:solidFill>
                <a:schemeClr val="tx2">
                  <a:lumMod val="95000"/>
                  <a:lumOff val="5000"/>
                </a:schemeClr>
              </a:solidFill>
              <a:effectLst/>
              <a:latin typeface="Arial" charset="0"/>
            </a:endParaRPr>
          </a:p>
        </p:txBody>
      </p:sp>
    </p:spTree>
  </p:cSld>
  <p:clrMapOvr>
    <a:masterClrMapping/>
  </p:clrMapOvr>
  <p:transition>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57"/>
          <p:cNvSpPr>
            <a:spLocks noChangeArrowheads="1"/>
          </p:cNvSpPr>
          <p:nvPr/>
        </p:nvSpPr>
        <p:spPr bwMode="invGray">
          <a:xfrm>
            <a:off x="0" y="5740096"/>
            <a:ext cx="7572396" cy="695323"/>
          </a:xfrm>
          <a:prstGeom prst="rect">
            <a:avLst/>
          </a:prstGeom>
          <a:gradFill flip="none" rotWithShape="1">
            <a:gsLst>
              <a:gs pos="0">
                <a:srgbClr val="92D050"/>
              </a:gs>
              <a:gs pos="39999">
                <a:srgbClr val="A9DA74"/>
              </a:gs>
              <a:gs pos="70000">
                <a:srgbClr val="D0E0D7"/>
              </a:gs>
              <a:gs pos="100000">
                <a:srgbClr val="F3F7F5"/>
              </a:gs>
            </a:gsLst>
            <a:lin ang="10800000" scaled="1"/>
            <a:tileRect/>
          </a:gradFill>
          <a:ln w="9525" algn="ctr">
            <a:noFill/>
            <a:miter lim="800000"/>
            <a:headEnd/>
            <a:tailEnd/>
          </a:ln>
          <a:effectLst/>
        </p:spPr>
        <p:txBody>
          <a:bodyPr wrap="none" anchor="ctr"/>
          <a:lstStyle/>
          <a:p>
            <a:endParaRPr lang="zh-CN" altLang="en-US"/>
          </a:p>
        </p:txBody>
      </p:sp>
      <p:sp>
        <p:nvSpPr>
          <p:cNvPr id="37" name="Oval 59"/>
          <p:cNvSpPr>
            <a:spLocks noChangeArrowheads="1"/>
          </p:cNvSpPr>
          <p:nvPr/>
        </p:nvSpPr>
        <p:spPr bwMode="gray">
          <a:xfrm>
            <a:off x="6429388" y="4570065"/>
            <a:ext cx="1103312" cy="1019175"/>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 name="标题 1"/>
          <p:cNvSpPr>
            <a:spLocks noGrp="1"/>
          </p:cNvSpPr>
          <p:nvPr>
            <p:ph type="title"/>
          </p:nvPr>
        </p:nvSpPr>
        <p:spPr/>
        <p:txBody>
          <a:bodyPr/>
          <a:lstStyle/>
          <a:p>
            <a:r>
              <a:rPr lang="zh-CN" altLang="en-US" b="1" dirty="0" smtClean="0"/>
              <a:t>设计思路和基本功能</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Rectangle 43"/>
          <p:cNvSpPr>
            <a:spLocks noChangeArrowheads="1"/>
          </p:cNvSpPr>
          <p:nvPr/>
        </p:nvSpPr>
        <p:spPr bwMode="invGray">
          <a:xfrm>
            <a:off x="0" y="1916832"/>
            <a:ext cx="4665663" cy="719137"/>
          </a:xfrm>
          <a:prstGeom prst="rect">
            <a:avLst/>
          </a:prstGeom>
          <a:gradFill rotWithShape="1">
            <a:gsLst>
              <a:gs pos="0">
                <a:schemeClr val="bg1"/>
              </a:gs>
              <a:gs pos="100000">
                <a:srgbClr val="418AEB"/>
              </a:gs>
            </a:gsLst>
            <a:lin ang="0" scaled="1"/>
          </a:gradFill>
          <a:ln w="9525" algn="ctr">
            <a:noFill/>
            <a:miter lim="800000"/>
            <a:headEnd/>
            <a:tailEnd/>
          </a:ln>
          <a:effectLst/>
        </p:spPr>
        <p:txBody>
          <a:bodyPr wrap="none" anchor="ctr"/>
          <a:lstStyle/>
          <a:p>
            <a:endParaRPr lang="zh-CN" altLang="en-US"/>
          </a:p>
        </p:txBody>
      </p:sp>
      <p:sp>
        <p:nvSpPr>
          <p:cNvPr id="5" name="Rectangle 36"/>
          <p:cNvSpPr>
            <a:spLocks noChangeArrowheads="1"/>
          </p:cNvSpPr>
          <p:nvPr/>
        </p:nvSpPr>
        <p:spPr bwMode="invGray">
          <a:xfrm>
            <a:off x="0" y="980728"/>
            <a:ext cx="4222750" cy="719138"/>
          </a:xfrm>
          <a:prstGeom prst="rect">
            <a:avLst/>
          </a:prstGeom>
          <a:gradFill rotWithShape="1">
            <a:gsLst>
              <a:gs pos="0">
                <a:schemeClr val="bg1"/>
              </a:gs>
              <a:gs pos="100000">
                <a:srgbClr val="E98931"/>
              </a:gs>
            </a:gsLst>
            <a:lin ang="0" scaled="1"/>
          </a:gradFill>
          <a:ln w="9525" algn="ctr">
            <a:noFill/>
            <a:miter lim="800000"/>
            <a:headEnd/>
            <a:tailEnd/>
          </a:ln>
          <a:effectLst/>
        </p:spPr>
        <p:txBody>
          <a:bodyPr wrap="none" anchor="ctr"/>
          <a:lstStyle/>
          <a:p>
            <a:endParaRPr lang="zh-CN" altLang="en-US"/>
          </a:p>
        </p:txBody>
      </p:sp>
      <p:grpSp>
        <p:nvGrpSpPr>
          <p:cNvPr id="6" name="Group 37"/>
          <p:cNvGrpSpPr>
            <a:grpSpLocks/>
          </p:cNvGrpSpPr>
          <p:nvPr/>
        </p:nvGrpSpPr>
        <p:grpSpPr bwMode="auto">
          <a:xfrm>
            <a:off x="3668713" y="764704"/>
            <a:ext cx="1098550" cy="1001712"/>
            <a:chOff x="1488" y="1968"/>
            <a:chExt cx="432" cy="432"/>
          </a:xfrm>
        </p:grpSpPr>
        <p:grpSp>
          <p:nvGrpSpPr>
            <p:cNvPr id="7" name="Group 38"/>
            <p:cNvGrpSpPr>
              <a:grpSpLocks/>
            </p:cNvGrpSpPr>
            <p:nvPr/>
          </p:nvGrpSpPr>
          <p:grpSpPr bwMode="auto">
            <a:xfrm>
              <a:off x="1488" y="1968"/>
              <a:ext cx="432" cy="432"/>
              <a:chOff x="2016" y="1920"/>
              <a:chExt cx="1680" cy="1680"/>
            </a:xfrm>
          </p:grpSpPr>
          <p:sp>
            <p:nvSpPr>
              <p:cNvPr id="9" name="Oval 39"/>
              <p:cNvSpPr>
                <a:spLocks noChangeArrowheads="1"/>
              </p:cNvSpPr>
              <p:nvPr/>
            </p:nvSpPr>
            <p:spPr bwMode="gray">
              <a:xfrm>
                <a:off x="2016" y="1920"/>
                <a:ext cx="1680" cy="1680"/>
              </a:xfrm>
              <a:prstGeom prst="ellipse">
                <a:avLst/>
              </a:prstGeom>
              <a:gradFill rotWithShape="1">
                <a:gsLst>
                  <a:gs pos="0">
                    <a:srgbClr val="FF9900"/>
                  </a:gs>
                  <a:gs pos="100000">
                    <a:srgbClr val="FF9900">
                      <a:gamma/>
                      <a:shade val="39216"/>
                      <a:invGamma/>
                    </a:srgbClr>
                  </a:gs>
                </a:gsLst>
                <a:lin ang="5400000" scaled="1"/>
              </a:gradFill>
              <a:ln w="9525">
                <a:noFill/>
                <a:round/>
                <a:headEnd/>
                <a:tailEnd/>
              </a:ln>
              <a:effectLst/>
            </p:spPr>
            <p:txBody>
              <a:bodyPr wrap="none" anchor="ctr"/>
              <a:lstStyle/>
              <a:p>
                <a:endParaRPr lang="zh-CN" altLang="en-US"/>
              </a:p>
            </p:txBody>
          </p:sp>
          <p:sp>
            <p:nvSpPr>
              <p:cNvPr id="10" name="Freeform 4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FF9900"/>
                  </a:gs>
                </a:gsLst>
                <a:lin ang="5400000" scaled="1"/>
              </a:gradFill>
              <a:ln w="0">
                <a:noFill/>
                <a:prstDash val="solid"/>
                <a:round/>
                <a:headEnd/>
                <a:tailEnd/>
              </a:ln>
            </p:spPr>
            <p:txBody>
              <a:bodyPr/>
              <a:lstStyle/>
              <a:p>
                <a:endParaRPr lang="zh-CN" altLang="en-US"/>
              </a:p>
            </p:txBody>
          </p:sp>
        </p:grpSp>
        <p:sp>
          <p:nvSpPr>
            <p:cNvPr id="8" name="Text Box 41"/>
            <p:cNvSpPr txBox="1">
              <a:spLocks noChangeArrowheads="1"/>
            </p:cNvSpPr>
            <p:nvPr/>
          </p:nvSpPr>
          <p:spPr bwMode="gray">
            <a:xfrm>
              <a:off x="1631" y="2016"/>
              <a:ext cx="165" cy="197"/>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A</a:t>
              </a:r>
            </a:p>
          </p:txBody>
        </p:sp>
      </p:grpSp>
      <p:sp>
        <p:nvSpPr>
          <p:cNvPr id="11" name="Text Box 42"/>
          <p:cNvSpPr txBox="1">
            <a:spLocks noChangeArrowheads="1"/>
          </p:cNvSpPr>
          <p:nvPr/>
        </p:nvSpPr>
        <p:spPr bwMode="black">
          <a:xfrm>
            <a:off x="214282" y="991843"/>
            <a:ext cx="3500462" cy="707886"/>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视点多元、能力多元、团队工作</a:t>
            </a:r>
          </a:p>
        </p:txBody>
      </p:sp>
      <p:grpSp>
        <p:nvGrpSpPr>
          <p:cNvPr id="12" name="Group 44"/>
          <p:cNvGrpSpPr>
            <a:grpSpLocks/>
          </p:cNvGrpSpPr>
          <p:nvPr/>
        </p:nvGrpSpPr>
        <p:grpSpPr bwMode="auto">
          <a:xfrm>
            <a:off x="4316413" y="1700808"/>
            <a:ext cx="1087437" cy="1006475"/>
            <a:chOff x="3938" y="1968"/>
            <a:chExt cx="430" cy="437"/>
          </a:xfrm>
        </p:grpSpPr>
        <p:grpSp>
          <p:nvGrpSpPr>
            <p:cNvPr id="13" name="Group 45"/>
            <p:cNvGrpSpPr>
              <a:grpSpLocks/>
            </p:cNvGrpSpPr>
            <p:nvPr/>
          </p:nvGrpSpPr>
          <p:grpSpPr bwMode="auto">
            <a:xfrm>
              <a:off x="3938" y="1968"/>
              <a:ext cx="430" cy="437"/>
              <a:chOff x="2016" y="1920"/>
              <a:chExt cx="1680" cy="1680"/>
            </a:xfrm>
          </p:grpSpPr>
          <p:sp>
            <p:nvSpPr>
              <p:cNvPr id="15" name="Oval 46"/>
              <p:cNvSpPr>
                <a:spLocks noChangeArrowheads="1"/>
              </p:cNvSpPr>
              <p:nvPr/>
            </p:nvSpPr>
            <p:spPr bwMode="gray">
              <a:xfrm>
                <a:off x="2016" y="1920"/>
                <a:ext cx="1680" cy="1680"/>
              </a:xfrm>
              <a:prstGeom prst="ellipse">
                <a:avLst/>
              </a:prstGeom>
              <a:gradFill rotWithShape="1">
                <a:gsLst>
                  <a:gs pos="0">
                    <a:srgbClr val="4996E3"/>
                  </a:gs>
                  <a:gs pos="100000">
                    <a:srgbClr val="4996E3">
                      <a:gamma/>
                      <a:shade val="30196"/>
                      <a:invGamma/>
                    </a:srgbClr>
                  </a:gs>
                </a:gsLst>
                <a:lin ang="5400000" scaled="1"/>
              </a:gradFill>
              <a:ln w="9525">
                <a:noFill/>
                <a:round/>
                <a:headEnd/>
                <a:tailEnd/>
              </a:ln>
              <a:effectLst/>
            </p:spPr>
            <p:txBody>
              <a:bodyPr wrap="none" anchor="ctr"/>
              <a:lstStyle/>
              <a:p>
                <a:endParaRPr lang="zh-CN" altLang="en-US"/>
              </a:p>
            </p:txBody>
          </p:sp>
          <p:sp>
            <p:nvSpPr>
              <p:cNvPr id="16" name="Freeform 47"/>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66A7E8"/>
                  </a:gs>
                </a:gsLst>
                <a:lin ang="5400000" scaled="1"/>
              </a:gradFill>
              <a:ln w="0">
                <a:noFill/>
                <a:prstDash val="solid"/>
                <a:round/>
                <a:headEnd/>
                <a:tailEnd/>
              </a:ln>
            </p:spPr>
            <p:txBody>
              <a:bodyPr/>
              <a:lstStyle/>
              <a:p>
                <a:endParaRPr lang="zh-CN" altLang="en-US"/>
              </a:p>
            </p:txBody>
          </p:sp>
        </p:grpSp>
        <p:sp>
          <p:nvSpPr>
            <p:cNvPr id="14" name="Text Box 48"/>
            <p:cNvSpPr txBox="1">
              <a:spLocks noChangeArrowheads="1"/>
            </p:cNvSpPr>
            <p:nvPr/>
          </p:nvSpPr>
          <p:spPr bwMode="gray">
            <a:xfrm>
              <a:off x="4067" y="2028"/>
              <a:ext cx="164" cy="198"/>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B</a:t>
              </a:r>
            </a:p>
          </p:txBody>
        </p:sp>
      </p:grpSp>
      <p:sp>
        <p:nvSpPr>
          <p:cNvPr id="17" name="Text Box 49"/>
          <p:cNvSpPr txBox="1">
            <a:spLocks noChangeArrowheads="1"/>
          </p:cNvSpPr>
          <p:nvPr/>
        </p:nvSpPr>
        <p:spPr bwMode="black">
          <a:xfrm>
            <a:off x="1071538" y="2080342"/>
            <a:ext cx="3048000" cy="400110"/>
          </a:xfrm>
          <a:prstGeom prst="rect">
            <a:avLst/>
          </a:prstGeom>
          <a:noFill/>
          <a:ln w="9525">
            <a:noFill/>
            <a:miter lim="800000"/>
            <a:headEnd/>
            <a:tailEnd/>
          </a:ln>
          <a:effectLst/>
        </p:spPr>
        <p:txBody>
          <a:bodyPr>
            <a:spAutoFit/>
          </a:bodyPr>
          <a:lstStyle/>
          <a:p>
            <a:pPr algn="r" eaLnBrk="0" hangingPunct="0"/>
            <a:r>
              <a:rPr lang="zh-CN" altLang="en-US" sz="2000" b="1" dirty="0" smtClean="0">
                <a:solidFill>
                  <a:schemeClr val="tx2">
                    <a:lumMod val="95000"/>
                    <a:lumOff val="5000"/>
                  </a:schemeClr>
                </a:solidFill>
                <a:ea typeface="宋体" charset="-122"/>
              </a:rPr>
              <a:t>创建相互联系的公共知识</a:t>
            </a:r>
            <a:endParaRPr lang="en-US" altLang="zh-CN" sz="2000" b="1" dirty="0">
              <a:solidFill>
                <a:schemeClr val="tx2">
                  <a:lumMod val="95000"/>
                  <a:lumOff val="5000"/>
                </a:schemeClr>
              </a:solidFill>
              <a:ea typeface="宋体" charset="-122"/>
            </a:endParaRPr>
          </a:p>
        </p:txBody>
      </p:sp>
      <p:sp>
        <p:nvSpPr>
          <p:cNvPr id="18" name="Rectangle 50"/>
          <p:cNvSpPr>
            <a:spLocks noChangeArrowheads="1"/>
          </p:cNvSpPr>
          <p:nvPr/>
        </p:nvSpPr>
        <p:spPr bwMode="invGray">
          <a:xfrm>
            <a:off x="0" y="2823453"/>
            <a:ext cx="5686425" cy="720725"/>
          </a:xfrm>
          <a:prstGeom prst="rect">
            <a:avLst/>
          </a:prstGeom>
          <a:gradFill rotWithShape="1">
            <a:gsLst>
              <a:gs pos="0">
                <a:schemeClr val="bg1"/>
              </a:gs>
              <a:gs pos="100000">
                <a:srgbClr val="9942E0"/>
              </a:gs>
            </a:gsLst>
            <a:lin ang="0" scaled="1"/>
          </a:gradFill>
          <a:ln w="9525" algn="ctr">
            <a:noFill/>
            <a:miter lim="800000"/>
            <a:headEnd/>
            <a:tailEnd/>
          </a:ln>
          <a:effectLst/>
        </p:spPr>
        <p:txBody>
          <a:bodyPr wrap="none" anchor="ctr"/>
          <a:lstStyle/>
          <a:p>
            <a:endParaRPr lang="zh-CN" altLang="en-US"/>
          </a:p>
        </p:txBody>
      </p:sp>
      <p:grpSp>
        <p:nvGrpSpPr>
          <p:cNvPr id="19" name="Group 51"/>
          <p:cNvGrpSpPr>
            <a:grpSpLocks/>
          </p:cNvGrpSpPr>
          <p:nvPr/>
        </p:nvGrpSpPr>
        <p:grpSpPr bwMode="auto">
          <a:xfrm>
            <a:off x="5021263" y="2632199"/>
            <a:ext cx="1098550" cy="1012825"/>
            <a:chOff x="3552" y="3339"/>
            <a:chExt cx="412" cy="392"/>
          </a:xfrm>
        </p:grpSpPr>
        <p:grpSp>
          <p:nvGrpSpPr>
            <p:cNvPr id="20" name="Group 52"/>
            <p:cNvGrpSpPr>
              <a:grpSpLocks/>
            </p:cNvGrpSpPr>
            <p:nvPr/>
          </p:nvGrpSpPr>
          <p:grpSpPr bwMode="auto">
            <a:xfrm>
              <a:off x="3552" y="3339"/>
              <a:ext cx="412" cy="392"/>
              <a:chOff x="2016" y="1920"/>
              <a:chExt cx="1680" cy="1680"/>
            </a:xfrm>
          </p:grpSpPr>
          <p:sp>
            <p:nvSpPr>
              <p:cNvPr id="22" name="Oval 53"/>
              <p:cNvSpPr>
                <a:spLocks noChangeArrowheads="1"/>
              </p:cNvSpPr>
              <p:nvPr/>
            </p:nvSpPr>
            <p:spPr bwMode="gray">
              <a:xfrm>
                <a:off x="2016" y="1920"/>
                <a:ext cx="1680" cy="1680"/>
              </a:xfrm>
              <a:prstGeom prst="ellipse">
                <a:avLst/>
              </a:prstGeom>
              <a:gradFill rotWithShape="1">
                <a:gsLst>
                  <a:gs pos="0">
                    <a:srgbClr val="9966FF"/>
                  </a:gs>
                  <a:gs pos="100000">
                    <a:srgbClr val="9966FF">
                      <a:gamma/>
                      <a:shade val="24314"/>
                      <a:invGamma/>
                    </a:srgbClr>
                  </a:gs>
                </a:gsLst>
                <a:lin ang="5400000" scaled="1"/>
              </a:gradFill>
              <a:ln w="9525">
                <a:noFill/>
                <a:round/>
                <a:headEnd/>
                <a:tailEnd/>
              </a:ln>
              <a:effectLst/>
            </p:spPr>
            <p:txBody>
              <a:bodyPr wrap="none" anchor="ctr"/>
              <a:lstStyle/>
              <a:p>
                <a:endParaRPr lang="zh-CN" altLang="en-US"/>
              </a:p>
            </p:txBody>
          </p:sp>
          <p:sp>
            <p:nvSpPr>
              <p:cNvPr id="23" name="Freeform 54"/>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9966FF"/>
                  </a:gs>
                </a:gsLst>
                <a:lin ang="5400000" scaled="1"/>
              </a:gradFill>
              <a:ln w="0">
                <a:noFill/>
                <a:prstDash val="solid"/>
                <a:round/>
                <a:headEnd/>
                <a:tailEnd/>
              </a:ln>
            </p:spPr>
            <p:txBody>
              <a:bodyPr/>
              <a:lstStyle/>
              <a:p>
                <a:endParaRPr lang="zh-CN" altLang="en-US"/>
              </a:p>
            </p:txBody>
          </p:sp>
        </p:grpSp>
        <p:sp>
          <p:nvSpPr>
            <p:cNvPr id="21" name="Text Box 55"/>
            <p:cNvSpPr txBox="1">
              <a:spLocks noChangeArrowheads="1"/>
            </p:cNvSpPr>
            <p:nvPr/>
          </p:nvSpPr>
          <p:spPr bwMode="gray">
            <a:xfrm>
              <a:off x="3683" y="3395"/>
              <a:ext cx="152" cy="177"/>
            </a:xfrm>
            <a:prstGeom prst="rect">
              <a:avLst/>
            </a:prstGeom>
            <a:noFill/>
            <a:ln w="9525" algn="ctr">
              <a:noFill/>
              <a:miter lim="800000"/>
              <a:headEnd/>
              <a:tailEnd/>
            </a:ln>
            <a:effectLst/>
          </p:spPr>
          <p:txBody>
            <a:bodyPr wrap="none">
              <a:spAutoFit/>
            </a:bodyPr>
            <a:lstStyle/>
            <a:p>
              <a:pPr eaLnBrk="0" hangingPunct="0"/>
              <a:r>
                <a:rPr lang="en-US" altLang="zh-CN" sz="2400" b="1" dirty="0">
                  <a:solidFill>
                    <a:srgbClr val="000000"/>
                  </a:solidFill>
                  <a:effectLst>
                    <a:outerShdw blurRad="38100" dist="38100" dir="2700000" algn="tl">
                      <a:srgbClr val="FFFFFF"/>
                    </a:outerShdw>
                  </a:effectLst>
                  <a:latin typeface="Verdana" pitchFamily="34" charset="0"/>
                  <a:ea typeface="宋体" charset="-122"/>
                </a:rPr>
                <a:t>C</a:t>
              </a:r>
            </a:p>
          </p:txBody>
        </p:sp>
      </p:grpSp>
      <p:sp>
        <p:nvSpPr>
          <p:cNvPr id="24" name="Text Box 56"/>
          <p:cNvSpPr txBox="1">
            <a:spLocks noChangeArrowheads="1"/>
          </p:cNvSpPr>
          <p:nvPr/>
        </p:nvSpPr>
        <p:spPr bwMode="black">
          <a:xfrm>
            <a:off x="1357290" y="2999665"/>
            <a:ext cx="3519510"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深入的知识加工过程 </a:t>
            </a:r>
          </a:p>
        </p:txBody>
      </p:sp>
      <p:sp>
        <p:nvSpPr>
          <p:cNvPr id="25" name="Rectangle 57"/>
          <p:cNvSpPr>
            <a:spLocks noChangeArrowheads="1"/>
          </p:cNvSpPr>
          <p:nvPr/>
        </p:nvSpPr>
        <p:spPr bwMode="invGray">
          <a:xfrm>
            <a:off x="0" y="3768279"/>
            <a:ext cx="6392863" cy="719137"/>
          </a:xfrm>
          <a:prstGeom prst="rect">
            <a:avLst/>
          </a:prstGeom>
          <a:gradFill rotWithShape="1">
            <a:gsLst>
              <a:gs pos="0">
                <a:schemeClr val="bg1"/>
              </a:gs>
              <a:gs pos="100000">
                <a:srgbClr val="33AD8A"/>
              </a:gs>
            </a:gsLst>
            <a:lin ang="0" scaled="1"/>
          </a:gradFill>
          <a:ln w="9525" algn="ctr">
            <a:noFill/>
            <a:miter lim="800000"/>
            <a:headEnd/>
            <a:tailEnd/>
          </a:ln>
          <a:effectLst/>
        </p:spPr>
        <p:txBody>
          <a:bodyPr wrap="none" anchor="ctr"/>
          <a:lstStyle/>
          <a:p>
            <a:endParaRPr lang="zh-CN" altLang="en-US"/>
          </a:p>
        </p:txBody>
      </p:sp>
      <p:grpSp>
        <p:nvGrpSpPr>
          <p:cNvPr id="26" name="Group 58"/>
          <p:cNvGrpSpPr>
            <a:grpSpLocks/>
          </p:cNvGrpSpPr>
          <p:nvPr/>
        </p:nvGrpSpPr>
        <p:grpSpPr bwMode="auto">
          <a:xfrm>
            <a:off x="5678488" y="3561953"/>
            <a:ext cx="1103312" cy="1019175"/>
            <a:chOff x="2016" y="1920"/>
            <a:chExt cx="1680" cy="1680"/>
          </a:xfrm>
        </p:grpSpPr>
        <p:sp>
          <p:nvSpPr>
            <p:cNvPr id="27" name="Oval 59"/>
            <p:cNvSpPr>
              <a:spLocks noChangeArrowheads="1"/>
            </p:cNvSpPr>
            <p:nvPr/>
          </p:nvSpPr>
          <p:spPr bwMode="gray">
            <a:xfrm>
              <a:off x="2016" y="1920"/>
              <a:ext cx="1680" cy="1680"/>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8"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29" name="Text Box 61"/>
          <p:cNvSpPr txBox="1">
            <a:spLocks noChangeArrowheads="1"/>
          </p:cNvSpPr>
          <p:nvPr/>
        </p:nvSpPr>
        <p:spPr bwMode="gray">
          <a:xfrm>
            <a:off x="6113463" y="3573016"/>
            <a:ext cx="436562" cy="457200"/>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D</a:t>
            </a:r>
          </a:p>
        </p:txBody>
      </p:sp>
      <p:sp>
        <p:nvSpPr>
          <p:cNvPr id="30" name="Text Box 62"/>
          <p:cNvSpPr txBox="1">
            <a:spLocks noChangeArrowheads="1"/>
          </p:cNvSpPr>
          <p:nvPr/>
        </p:nvSpPr>
        <p:spPr bwMode="black">
          <a:xfrm>
            <a:off x="-500098" y="3933056"/>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升华与思想改进</a:t>
            </a:r>
            <a:endParaRPr lang="en-US" altLang="zh-CN" sz="2000" b="1" dirty="0">
              <a:solidFill>
                <a:schemeClr val="tx2">
                  <a:lumMod val="95000"/>
                  <a:lumOff val="5000"/>
                </a:schemeClr>
              </a:solidFill>
              <a:ea typeface="宋体" charset="-122"/>
            </a:endParaRPr>
          </a:p>
        </p:txBody>
      </p:sp>
      <p:sp>
        <p:nvSpPr>
          <p:cNvPr id="31" name="Rectangle 57"/>
          <p:cNvSpPr>
            <a:spLocks noChangeArrowheads="1"/>
          </p:cNvSpPr>
          <p:nvPr/>
        </p:nvSpPr>
        <p:spPr bwMode="invGray">
          <a:xfrm>
            <a:off x="4778" y="4731984"/>
            <a:ext cx="6638924" cy="695323"/>
          </a:xfrm>
          <a:prstGeom prst="rect">
            <a:avLst/>
          </a:prstGeom>
          <a:gradFill flip="none" rotWithShape="1">
            <a:gsLst>
              <a:gs pos="0">
                <a:srgbClr val="5E9EFF"/>
              </a:gs>
              <a:gs pos="39999">
                <a:srgbClr val="85C2FF"/>
              </a:gs>
              <a:gs pos="70000">
                <a:srgbClr val="C4D6EB"/>
              </a:gs>
              <a:gs pos="100000">
                <a:schemeClr val="accent3"/>
              </a:gs>
            </a:gsLst>
            <a:lin ang="10800000" scaled="1"/>
            <a:tileRect/>
          </a:gradFill>
          <a:ln w="9525" algn="ctr">
            <a:noFill/>
            <a:miter lim="800000"/>
            <a:headEnd/>
            <a:tailEnd/>
          </a:ln>
          <a:effectLst/>
        </p:spPr>
        <p:txBody>
          <a:bodyPr wrap="none" anchor="ctr"/>
          <a:lstStyle/>
          <a:p>
            <a:endParaRPr lang="zh-CN" altLang="en-US"/>
          </a:p>
        </p:txBody>
      </p:sp>
      <p:grpSp>
        <p:nvGrpSpPr>
          <p:cNvPr id="32" name="Group 58"/>
          <p:cNvGrpSpPr>
            <a:grpSpLocks/>
          </p:cNvGrpSpPr>
          <p:nvPr/>
        </p:nvGrpSpPr>
        <p:grpSpPr bwMode="auto">
          <a:xfrm>
            <a:off x="6469084" y="4570065"/>
            <a:ext cx="1103312" cy="1019175"/>
            <a:chOff x="2016" y="1920"/>
            <a:chExt cx="1680" cy="1680"/>
          </a:xfrm>
        </p:grpSpPr>
        <p:sp>
          <p:nvSpPr>
            <p:cNvPr id="33" name="Oval 59"/>
            <p:cNvSpPr>
              <a:spLocks noChangeArrowheads="1"/>
            </p:cNvSpPr>
            <p:nvPr/>
          </p:nvSpPr>
          <p:spPr bwMode="gray">
            <a:xfrm>
              <a:off x="2016" y="1920"/>
              <a:ext cx="1680" cy="1680"/>
            </a:xfrm>
            <a:prstGeom prst="ellipse">
              <a:avLst/>
            </a:prstGeom>
            <a:gradFill rotWithShape="1">
              <a:gsLst>
                <a:gs pos="0">
                  <a:srgbClr val="FFFF00"/>
                </a:gs>
                <a:gs pos="25000">
                  <a:srgbClr val="21D6E0"/>
                </a:gs>
                <a:gs pos="75000">
                  <a:srgbClr val="0087E6"/>
                </a:gs>
                <a:gs pos="100000">
                  <a:srgbClr val="005CBF"/>
                </a:gs>
              </a:gsLst>
              <a:lin ang="5400000" scaled="0"/>
            </a:gradFill>
            <a:ln w="9525">
              <a:noFill/>
              <a:round/>
              <a:headEnd/>
              <a:tailEnd/>
            </a:ln>
            <a:effectLst/>
          </p:spPr>
          <p:txBody>
            <a:bodyPr wrap="none" anchor="ctr"/>
            <a:lstStyle/>
            <a:p>
              <a:endParaRPr lang="zh-CN" altLang="en-US"/>
            </a:p>
          </p:txBody>
        </p:sp>
        <p:sp>
          <p:nvSpPr>
            <p:cNvPr id="34"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35" name="Text Box 61"/>
          <p:cNvSpPr txBox="1">
            <a:spLocks noChangeArrowheads="1"/>
          </p:cNvSpPr>
          <p:nvPr/>
        </p:nvSpPr>
        <p:spPr bwMode="gray">
          <a:xfrm>
            <a:off x="6786578" y="4589108"/>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E</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
        <p:nvSpPr>
          <p:cNvPr id="36" name="Text Box 62"/>
          <p:cNvSpPr txBox="1">
            <a:spLocks noChangeArrowheads="1"/>
          </p:cNvSpPr>
          <p:nvPr/>
        </p:nvSpPr>
        <p:spPr bwMode="black">
          <a:xfrm>
            <a:off x="285720" y="4874860"/>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个人档案和群体档案；思想的演进历程</a:t>
            </a:r>
            <a:endParaRPr lang="en-US" altLang="zh-CN" sz="2000" b="1" dirty="0">
              <a:solidFill>
                <a:schemeClr val="tx2">
                  <a:lumMod val="95000"/>
                  <a:lumOff val="5000"/>
                </a:schemeClr>
              </a:solidFill>
              <a:ea typeface="宋体" charset="-122"/>
            </a:endParaRPr>
          </a:p>
        </p:txBody>
      </p:sp>
      <p:sp>
        <p:nvSpPr>
          <p:cNvPr id="38" name="TextBox 37"/>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
        <p:nvSpPr>
          <p:cNvPr id="39" name="Oval 59"/>
          <p:cNvSpPr>
            <a:spLocks noChangeArrowheads="1"/>
          </p:cNvSpPr>
          <p:nvPr/>
        </p:nvSpPr>
        <p:spPr bwMode="gray">
          <a:xfrm>
            <a:off x="7281738" y="5549297"/>
            <a:ext cx="1103312" cy="1019175"/>
          </a:xfrm>
          <a:prstGeom prst="ellipse">
            <a:avLst/>
          </a:prstGeom>
          <a:gradFill rotWithShape="1">
            <a:gsLst>
              <a:gs pos="0">
                <a:srgbClr val="92D050"/>
              </a:gs>
              <a:gs pos="100000">
                <a:schemeClr val="accent5">
                  <a:lumMod val="50000"/>
                </a:schemeClr>
              </a:gs>
            </a:gsLst>
            <a:lin ang="5400000" scaled="1"/>
          </a:gradFill>
          <a:ln w="9525">
            <a:noFill/>
            <a:round/>
            <a:headEnd/>
            <a:tailEnd/>
          </a:ln>
          <a:effectLst/>
        </p:spPr>
        <p:txBody>
          <a:bodyPr wrap="none" anchor="ctr"/>
          <a:lstStyle/>
          <a:p>
            <a:endParaRPr lang="zh-CN" altLang="en-US"/>
          </a:p>
        </p:txBody>
      </p:sp>
      <p:sp>
        <p:nvSpPr>
          <p:cNvPr id="46" name="Freeform 60"/>
          <p:cNvSpPr>
            <a:spLocks/>
          </p:cNvSpPr>
          <p:nvPr/>
        </p:nvSpPr>
        <p:spPr bwMode="gray">
          <a:xfrm>
            <a:off x="7407831" y="5579249"/>
            <a:ext cx="851126" cy="384617"/>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92D050"/>
              </a:gs>
              <a:gs pos="100000">
                <a:schemeClr val="bg1">
                  <a:lumMod val="85000"/>
                </a:schemeClr>
              </a:gs>
            </a:gsLst>
            <a:lin ang="5400000" scaled="1"/>
          </a:gradFill>
          <a:ln w="0">
            <a:noFill/>
            <a:prstDash val="solid"/>
            <a:round/>
            <a:headEnd/>
            <a:tailEnd/>
          </a:ln>
        </p:spPr>
        <p:txBody>
          <a:bodyPr/>
          <a:lstStyle/>
          <a:p>
            <a:endParaRPr lang="zh-CN" altLang="en-US"/>
          </a:p>
        </p:txBody>
      </p:sp>
      <p:sp>
        <p:nvSpPr>
          <p:cNvPr id="45" name="Text Box 62"/>
          <p:cNvSpPr txBox="1">
            <a:spLocks noChangeArrowheads="1"/>
          </p:cNvSpPr>
          <p:nvPr/>
        </p:nvSpPr>
        <p:spPr bwMode="black">
          <a:xfrm>
            <a:off x="438120" y="5882972"/>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蕴涵式的促进性评价</a:t>
            </a:r>
            <a:endParaRPr lang="en-US" altLang="zh-CN" sz="2000" b="1" dirty="0">
              <a:solidFill>
                <a:schemeClr val="tx2">
                  <a:lumMod val="95000"/>
                  <a:lumOff val="5000"/>
                </a:schemeClr>
              </a:solidFill>
              <a:ea typeface="宋体" charset="-122"/>
            </a:endParaRPr>
          </a:p>
        </p:txBody>
      </p:sp>
      <p:sp>
        <p:nvSpPr>
          <p:cNvPr id="44" name="Text Box 61"/>
          <p:cNvSpPr txBox="1">
            <a:spLocks noChangeArrowheads="1"/>
          </p:cNvSpPr>
          <p:nvPr/>
        </p:nvSpPr>
        <p:spPr bwMode="gray">
          <a:xfrm>
            <a:off x="7636064" y="5652139"/>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F</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Tree>
  </p:cSld>
  <p:clrMapOvr>
    <a:masterClrMapping/>
  </p:clrMapOvr>
  <p:transition>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57"/>
          <p:cNvSpPr>
            <a:spLocks noChangeArrowheads="1"/>
          </p:cNvSpPr>
          <p:nvPr/>
        </p:nvSpPr>
        <p:spPr bwMode="invGray">
          <a:xfrm>
            <a:off x="0" y="5740096"/>
            <a:ext cx="7572396" cy="695323"/>
          </a:xfrm>
          <a:prstGeom prst="rect">
            <a:avLst/>
          </a:prstGeom>
          <a:gradFill flip="none" rotWithShape="1">
            <a:gsLst>
              <a:gs pos="0">
                <a:srgbClr val="92D050"/>
              </a:gs>
              <a:gs pos="39999">
                <a:srgbClr val="A9DA74"/>
              </a:gs>
              <a:gs pos="70000">
                <a:srgbClr val="D0E0D7"/>
              </a:gs>
              <a:gs pos="100000">
                <a:srgbClr val="F3F7F5"/>
              </a:gs>
            </a:gsLst>
            <a:lin ang="10800000" scaled="1"/>
            <a:tileRect/>
          </a:gradFill>
          <a:ln w="9525" algn="ctr">
            <a:noFill/>
            <a:miter lim="800000"/>
            <a:headEnd/>
            <a:tailEnd/>
          </a:ln>
          <a:effectLst/>
        </p:spPr>
        <p:txBody>
          <a:bodyPr wrap="none" anchor="ctr"/>
          <a:lstStyle/>
          <a:p>
            <a:endParaRPr lang="zh-CN" altLang="en-US"/>
          </a:p>
        </p:txBody>
      </p:sp>
      <p:sp>
        <p:nvSpPr>
          <p:cNvPr id="37" name="Oval 59"/>
          <p:cNvSpPr>
            <a:spLocks noChangeArrowheads="1"/>
          </p:cNvSpPr>
          <p:nvPr/>
        </p:nvSpPr>
        <p:spPr bwMode="gray">
          <a:xfrm>
            <a:off x="6429388" y="4570065"/>
            <a:ext cx="1103312" cy="1019175"/>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 name="标题 1"/>
          <p:cNvSpPr>
            <a:spLocks noGrp="1"/>
          </p:cNvSpPr>
          <p:nvPr>
            <p:ph type="title"/>
          </p:nvPr>
        </p:nvSpPr>
        <p:spPr/>
        <p:txBody>
          <a:bodyPr/>
          <a:lstStyle/>
          <a:p>
            <a:r>
              <a:rPr lang="zh-CN" altLang="en-US" b="1" dirty="0" smtClean="0"/>
              <a:t>设计思路和基本功能</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Rectangle 43"/>
          <p:cNvSpPr>
            <a:spLocks noChangeArrowheads="1"/>
          </p:cNvSpPr>
          <p:nvPr/>
        </p:nvSpPr>
        <p:spPr bwMode="invGray">
          <a:xfrm>
            <a:off x="0" y="1916832"/>
            <a:ext cx="4665663" cy="719137"/>
          </a:xfrm>
          <a:prstGeom prst="rect">
            <a:avLst/>
          </a:prstGeom>
          <a:gradFill rotWithShape="1">
            <a:gsLst>
              <a:gs pos="0">
                <a:schemeClr val="bg1"/>
              </a:gs>
              <a:gs pos="100000">
                <a:srgbClr val="418AEB"/>
              </a:gs>
            </a:gsLst>
            <a:lin ang="0" scaled="1"/>
          </a:gradFill>
          <a:ln w="9525" algn="ctr">
            <a:noFill/>
            <a:miter lim="800000"/>
            <a:headEnd/>
            <a:tailEnd/>
          </a:ln>
          <a:effectLst/>
        </p:spPr>
        <p:txBody>
          <a:bodyPr wrap="none" anchor="ctr"/>
          <a:lstStyle/>
          <a:p>
            <a:endParaRPr lang="zh-CN" altLang="en-US"/>
          </a:p>
        </p:txBody>
      </p:sp>
      <p:sp>
        <p:nvSpPr>
          <p:cNvPr id="5" name="Rectangle 36"/>
          <p:cNvSpPr>
            <a:spLocks noChangeArrowheads="1"/>
          </p:cNvSpPr>
          <p:nvPr/>
        </p:nvSpPr>
        <p:spPr bwMode="invGray">
          <a:xfrm>
            <a:off x="0" y="980728"/>
            <a:ext cx="4222750" cy="719138"/>
          </a:xfrm>
          <a:prstGeom prst="rect">
            <a:avLst/>
          </a:prstGeom>
          <a:gradFill rotWithShape="1">
            <a:gsLst>
              <a:gs pos="0">
                <a:schemeClr val="bg1"/>
              </a:gs>
              <a:gs pos="100000">
                <a:srgbClr val="E98931"/>
              </a:gs>
            </a:gsLst>
            <a:lin ang="0" scaled="1"/>
          </a:gradFill>
          <a:ln w="9525" algn="ctr">
            <a:noFill/>
            <a:miter lim="800000"/>
            <a:headEnd/>
            <a:tailEnd/>
          </a:ln>
          <a:effectLst/>
        </p:spPr>
        <p:txBody>
          <a:bodyPr wrap="none" anchor="ctr"/>
          <a:lstStyle/>
          <a:p>
            <a:endParaRPr lang="zh-CN" altLang="en-US"/>
          </a:p>
        </p:txBody>
      </p:sp>
      <p:grpSp>
        <p:nvGrpSpPr>
          <p:cNvPr id="6" name="Group 37"/>
          <p:cNvGrpSpPr>
            <a:grpSpLocks/>
          </p:cNvGrpSpPr>
          <p:nvPr/>
        </p:nvGrpSpPr>
        <p:grpSpPr bwMode="auto">
          <a:xfrm>
            <a:off x="3668713" y="764704"/>
            <a:ext cx="1098550" cy="1001712"/>
            <a:chOff x="1488" y="1968"/>
            <a:chExt cx="432" cy="432"/>
          </a:xfrm>
        </p:grpSpPr>
        <p:grpSp>
          <p:nvGrpSpPr>
            <p:cNvPr id="7" name="Group 38"/>
            <p:cNvGrpSpPr>
              <a:grpSpLocks/>
            </p:cNvGrpSpPr>
            <p:nvPr/>
          </p:nvGrpSpPr>
          <p:grpSpPr bwMode="auto">
            <a:xfrm>
              <a:off x="1488" y="1968"/>
              <a:ext cx="432" cy="432"/>
              <a:chOff x="2016" y="1920"/>
              <a:chExt cx="1680" cy="1680"/>
            </a:xfrm>
          </p:grpSpPr>
          <p:sp>
            <p:nvSpPr>
              <p:cNvPr id="9" name="Oval 39"/>
              <p:cNvSpPr>
                <a:spLocks noChangeArrowheads="1"/>
              </p:cNvSpPr>
              <p:nvPr/>
            </p:nvSpPr>
            <p:spPr bwMode="gray">
              <a:xfrm>
                <a:off x="2016" y="1920"/>
                <a:ext cx="1680" cy="1680"/>
              </a:xfrm>
              <a:prstGeom prst="ellipse">
                <a:avLst/>
              </a:prstGeom>
              <a:gradFill rotWithShape="1">
                <a:gsLst>
                  <a:gs pos="0">
                    <a:srgbClr val="FF9900"/>
                  </a:gs>
                  <a:gs pos="100000">
                    <a:srgbClr val="FF9900">
                      <a:gamma/>
                      <a:shade val="39216"/>
                      <a:invGamma/>
                    </a:srgbClr>
                  </a:gs>
                </a:gsLst>
                <a:lin ang="5400000" scaled="1"/>
              </a:gradFill>
              <a:ln w="9525">
                <a:noFill/>
                <a:round/>
                <a:headEnd/>
                <a:tailEnd/>
              </a:ln>
              <a:effectLst/>
            </p:spPr>
            <p:txBody>
              <a:bodyPr wrap="none" anchor="ctr"/>
              <a:lstStyle/>
              <a:p>
                <a:endParaRPr lang="zh-CN" altLang="en-US"/>
              </a:p>
            </p:txBody>
          </p:sp>
          <p:sp>
            <p:nvSpPr>
              <p:cNvPr id="10" name="Freeform 4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FF9900"/>
                  </a:gs>
                </a:gsLst>
                <a:lin ang="5400000" scaled="1"/>
              </a:gradFill>
              <a:ln w="0">
                <a:noFill/>
                <a:prstDash val="solid"/>
                <a:round/>
                <a:headEnd/>
                <a:tailEnd/>
              </a:ln>
            </p:spPr>
            <p:txBody>
              <a:bodyPr/>
              <a:lstStyle/>
              <a:p>
                <a:endParaRPr lang="zh-CN" altLang="en-US"/>
              </a:p>
            </p:txBody>
          </p:sp>
        </p:grpSp>
        <p:sp>
          <p:nvSpPr>
            <p:cNvPr id="8" name="Text Box 41"/>
            <p:cNvSpPr txBox="1">
              <a:spLocks noChangeArrowheads="1"/>
            </p:cNvSpPr>
            <p:nvPr/>
          </p:nvSpPr>
          <p:spPr bwMode="gray">
            <a:xfrm>
              <a:off x="1631" y="2016"/>
              <a:ext cx="165" cy="197"/>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A</a:t>
              </a:r>
            </a:p>
          </p:txBody>
        </p:sp>
      </p:grpSp>
      <p:sp>
        <p:nvSpPr>
          <p:cNvPr id="11" name="Text Box 42"/>
          <p:cNvSpPr txBox="1">
            <a:spLocks noChangeArrowheads="1"/>
          </p:cNvSpPr>
          <p:nvPr/>
        </p:nvSpPr>
        <p:spPr bwMode="black">
          <a:xfrm>
            <a:off x="214282" y="991843"/>
            <a:ext cx="3500462" cy="707886"/>
          </a:xfrm>
          <a:prstGeom prst="rect">
            <a:avLst/>
          </a:prstGeom>
          <a:noFill/>
          <a:ln w="9525">
            <a:noFill/>
            <a:miter lim="800000"/>
            <a:headEnd/>
            <a:tailEnd/>
          </a:ln>
          <a:effectLst/>
        </p:spPr>
        <p:txBody>
          <a:bodyPr wrap="square">
            <a:spAutoFit/>
          </a:bodyPr>
          <a:lstStyle/>
          <a:p>
            <a:pPr algn="r" eaLnBrk="0" hangingPunct="0"/>
            <a:r>
              <a:rPr lang="zh-CN" altLang="en-US" sz="2000" b="1" dirty="0">
                <a:solidFill>
                  <a:srgbClr val="FF0000"/>
                </a:solidFill>
                <a:ea typeface="宋体" charset="-122"/>
              </a:rPr>
              <a:t>视点多元、能力多元、团队工作</a:t>
            </a:r>
          </a:p>
        </p:txBody>
      </p:sp>
      <p:grpSp>
        <p:nvGrpSpPr>
          <p:cNvPr id="12" name="Group 44"/>
          <p:cNvGrpSpPr>
            <a:grpSpLocks/>
          </p:cNvGrpSpPr>
          <p:nvPr/>
        </p:nvGrpSpPr>
        <p:grpSpPr bwMode="auto">
          <a:xfrm>
            <a:off x="4316413" y="1700808"/>
            <a:ext cx="1087437" cy="1006475"/>
            <a:chOff x="3938" y="1968"/>
            <a:chExt cx="430" cy="437"/>
          </a:xfrm>
        </p:grpSpPr>
        <p:grpSp>
          <p:nvGrpSpPr>
            <p:cNvPr id="13" name="Group 45"/>
            <p:cNvGrpSpPr>
              <a:grpSpLocks/>
            </p:cNvGrpSpPr>
            <p:nvPr/>
          </p:nvGrpSpPr>
          <p:grpSpPr bwMode="auto">
            <a:xfrm>
              <a:off x="3938" y="1968"/>
              <a:ext cx="430" cy="437"/>
              <a:chOff x="2016" y="1920"/>
              <a:chExt cx="1680" cy="1680"/>
            </a:xfrm>
          </p:grpSpPr>
          <p:sp>
            <p:nvSpPr>
              <p:cNvPr id="15" name="Oval 46"/>
              <p:cNvSpPr>
                <a:spLocks noChangeArrowheads="1"/>
              </p:cNvSpPr>
              <p:nvPr/>
            </p:nvSpPr>
            <p:spPr bwMode="gray">
              <a:xfrm>
                <a:off x="2016" y="1920"/>
                <a:ext cx="1680" cy="1680"/>
              </a:xfrm>
              <a:prstGeom prst="ellipse">
                <a:avLst/>
              </a:prstGeom>
              <a:gradFill rotWithShape="1">
                <a:gsLst>
                  <a:gs pos="0">
                    <a:srgbClr val="4996E3"/>
                  </a:gs>
                  <a:gs pos="100000">
                    <a:srgbClr val="4996E3">
                      <a:gamma/>
                      <a:shade val="30196"/>
                      <a:invGamma/>
                    </a:srgbClr>
                  </a:gs>
                </a:gsLst>
                <a:lin ang="5400000" scaled="1"/>
              </a:gradFill>
              <a:ln w="9525">
                <a:noFill/>
                <a:round/>
                <a:headEnd/>
                <a:tailEnd/>
              </a:ln>
              <a:effectLst/>
            </p:spPr>
            <p:txBody>
              <a:bodyPr wrap="none" anchor="ctr"/>
              <a:lstStyle/>
              <a:p>
                <a:endParaRPr lang="zh-CN" altLang="en-US"/>
              </a:p>
            </p:txBody>
          </p:sp>
          <p:sp>
            <p:nvSpPr>
              <p:cNvPr id="16" name="Freeform 47"/>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66A7E8"/>
                  </a:gs>
                </a:gsLst>
                <a:lin ang="5400000" scaled="1"/>
              </a:gradFill>
              <a:ln w="0">
                <a:noFill/>
                <a:prstDash val="solid"/>
                <a:round/>
                <a:headEnd/>
                <a:tailEnd/>
              </a:ln>
            </p:spPr>
            <p:txBody>
              <a:bodyPr/>
              <a:lstStyle/>
              <a:p>
                <a:endParaRPr lang="zh-CN" altLang="en-US"/>
              </a:p>
            </p:txBody>
          </p:sp>
        </p:grpSp>
        <p:sp>
          <p:nvSpPr>
            <p:cNvPr id="14" name="Text Box 48"/>
            <p:cNvSpPr txBox="1">
              <a:spLocks noChangeArrowheads="1"/>
            </p:cNvSpPr>
            <p:nvPr/>
          </p:nvSpPr>
          <p:spPr bwMode="gray">
            <a:xfrm>
              <a:off x="4067" y="2028"/>
              <a:ext cx="164" cy="198"/>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B</a:t>
              </a:r>
            </a:p>
          </p:txBody>
        </p:sp>
      </p:grpSp>
      <p:sp>
        <p:nvSpPr>
          <p:cNvPr id="17" name="Text Box 49"/>
          <p:cNvSpPr txBox="1">
            <a:spLocks noChangeArrowheads="1"/>
          </p:cNvSpPr>
          <p:nvPr/>
        </p:nvSpPr>
        <p:spPr bwMode="black">
          <a:xfrm>
            <a:off x="1071538" y="2080342"/>
            <a:ext cx="3048000" cy="400110"/>
          </a:xfrm>
          <a:prstGeom prst="rect">
            <a:avLst/>
          </a:prstGeom>
          <a:noFill/>
          <a:ln w="9525">
            <a:noFill/>
            <a:miter lim="800000"/>
            <a:headEnd/>
            <a:tailEnd/>
          </a:ln>
          <a:effectLst/>
        </p:spPr>
        <p:txBody>
          <a:bodyPr>
            <a:spAutoFit/>
          </a:bodyPr>
          <a:lstStyle/>
          <a:p>
            <a:pPr algn="r" eaLnBrk="0" hangingPunct="0"/>
            <a:r>
              <a:rPr lang="zh-CN" altLang="en-US" sz="2000" b="1" dirty="0" smtClean="0">
                <a:solidFill>
                  <a:schemeClr val="tx2">
                    <a:lumMod val="95000"/>
                    <a:lumOff val="5000"/>
                  </a:schemeClr>
                </a:solidFill>
                <a:ea typeface="宋体" charset="-122"/>
              </a:rPr>
              <a:t>创建相互联系的公共知识</a:t>
            </a:r>
            <a:endParaRPr lang="en-US" altLang="zh-CN" sz="2000" b="1" dirty="0">
              <a:solidFill>
                <a:schemeClr val="tx2">
                  <a:lumMod val="95000"/>
                  <a:lumOff val="5000"/>
                </a:schemeClr>
              </a:solidFill>
              <a:ea typeface="宋体" charset="-122"/>
            </a:endParaRPr>
          </a:p>
        </p:txBody>
      </p:sp>
      <p:sp>
        <p:nvSpPr>
          <p:cNvPr id="18" name="Rectangle 50"/>
          <p:cNvSpPr>
            <a:spLocks noChangeArrowheads="1"/>
          </p:cNvSpPr>
          <p:nvPr/>
        </p:nvSpPr>
        <p:spPr bwMode="invGray">
          <a:xfrm>
            <a:off x="0" y="2823453"/>
            <a:ext cx="5686425" cy="720725"/>
          </a:xfrm>
          <a:prstGeom prst="rect">
            <a:avLst/>
          </a:prstGeom>
          <a:gradFill rotWithShape="1">
            <a:gsLst>
              <a:gs pos="0">
                <a:schemeClr val="bg1"/>
              </a:gs>
              <a:gs pos="100000">
                <a:srgbClr val="9942E0"/>
              </a:gs>
            </a:gsLst>
            <a:lin ang="0" scaled="1"/>
          </a:gradFill>
          <a:ln w="9525" algn="ctr">
            <a:noFill/>
            <a:miter lim="800000"/>
            <a:headEnd/>
            <a:tailEnd/>
          </a:ln>
          <a:effectLst/>
        </p:spPr>
        <p:txBody>
          <a:bodyPr wrap="none" anchor="ctr"/>
          <a:lstStyle/>
          <a:p>
            <a:endParaRPr lang="zh-CN" altLang="en-US"/>
          </a:p>
        </p:txBody>
      </p:sp>
      <p:grpSp>
        <p:nvGrpSpPr>
          <p:cNvPr id="19" name="Group 51"/>
          <p:cNvGrpSpPr>
            <a:grpSpLocks/>
          </p:cNvGrpSpPr>
          <p:nvPr/>
        </p:nvGrpSpPr>
        <p:grpSpPr bwMode="auto">
          <a:xfrm>
            <a:off x="5021263" y="2632199"/>
            <a:ext cx="1098550" cy="1012825"/>
            <a:chOff x="3552" y="3339"/>
            <a:chExt cx="412" cy="392"/>
          </a:xfrm>
        </p:grpSpPr>
        <p:grpSp>
          <p:nvGrpSpPr>
            <p:cNvPr id="20" name="Group 52"/>
            <p:cNvGrpSpPr>
              <a:grpSpLocks/>
            </p:cNvGrpSpPr>
            <p:nvPr/>
          </p:nvGrpSpPr>
          <p:grpSpPr bwMode="auto">
            <a:xfrm>
              <a:off x="3552" y="3339"/>
              <a:ext cx="412" cy="392"/>
              <a:chOff x="2016" y="1920"/>
              <a:chExt cx="1680" cy="1680"/>
            </a:xfrm>
          </p:grpSpPr>
          <p:sp>
            <p:nvSpPr>
              <p:cNvPr id="22" name="Oval 53"/>
              <p:cNvSpPr>
                <a:spLocks noChangeArrowheads="1"/>
              </p:cNvSpPr>
              <p:nvPr/>
            </p:nvSpPr>
            <p:spPr bwMode="gray">
              <a:xfrm>
                <a:off x="2016" y="1920"/>
                <a:ext cx="1680" cy="1680"/>
              </a:xfrm>
              <a:prstGeom prst="ellipse">
                <a:avLst/>
              </a:prstGeom>
              <a:gradFill rotWithShape="1">
                <a:gsLst>
                  <a:gs pos="0">
                    <a:srgbClr val="9966FF"/>
                  </a:gs>
                  <a:gs pos="100000">
                    <a:srgbClr val="9966FF">
                      <a:gamma/>
                      <a:shade val="24314"/>
                      <a:invGamma/>
                    </a:srgbClr>
                  </a:gs>
                </a:gsLst>
                <a:lin ang="5400000" scaled="1"/>
              </a:gradFill>
              <a:ln w="9525">
                <a:noFill/>
                <a:round/>
                <a:headEnd/>
                <a:tailEnd/>
              </a:ln>
              <a:effectLst/>
            </p:spPr>
            <p:txBody>
              <a:bodyPr wrap="none" anchor="ctr"/>
              <a:lstStyle/>
              <a:p>
                <a:endParaRPr lang="zh-CN" altLang="en-US"/>
              </a:p>
            </p:txBody>
          </p:sp>
          <p:sp>
            <p:nvSpPr>
              <p:cNvPr id="23" name="Freeform 54"/>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9966FF"/>
                  </a:gs>
                </a:gsLst>
                <a:lin ang="5400000" scaled="1"/>
              </a:gradFill>
              <a:ln w="0">
                <a:noFill/>
                <a:prstDash val="solid"/>
                <a:round/>
                <a:headEnd/>
                <a:tailEnd/>
              </a:ln>
            </p:spPr>
            <p:txBody>
              <a:bodyPr/>
              <a:lstStyle/>
              <a:p>
                <a:endParaRPr lang="zh-CN" altLang="en-US"/>
              </a:p>
            </p:txBody>
          </p:sp>
        </p:grpSp>
        <p:sp>
          <p:nvSpPr>
            <p:cNvPr id="21" name="Text Box 55"/>
            <p:cNvSpPr txBox="1">
              <a:spLocks noChangeArrowheads="1"/>
            </p:cNvSpPr>
            <p:nvPr/>
          </p:nvSpPr>
          <p:spPr bwMode="gray">
            <a:xfrm>
              <a:off x="3683" y="3395"/>
              <a:ext cx="152" cy="177"/>
            </a:xfrm>
            <a:prstGeom prst="rect">
              <a:avLst/>
            </a:prstGeom>
            <a:noFill/>
            <a:ln w="9525" algn="ctr">
              <a:noFill/>
              <a:miter lim="800000"/>
              <a:headEnd/>
              <a:tailEnd/>
            </a:ln>
            <a:effectLst/>
          </p:spPr>
          <p:txBody>
            <a:bodyPr wrap="none">
              <a:spAutoFit/>
            </a:bodyPr>
            <a:lstStyle/>
            <a:p>
              <a:pPr eaLnBrk="0" hangingPunct="0"/>
              <a:r>
                <a:rPr lang="en-US" altLang="zh-CN" sz="2400" b="1" dirty="0">
                  <a:solidFill>
                    <a:srgbClr val="000000"/>
                  </a:solidFill>
                  <a:effectLst>
                    <a:outerShdw blurRad="38100" dist="38100" dir="2700000" algn="tl">
                      <a:srgbClr val="FFFFFF"/>
                    </a:outerShdw>
                  </a:effectLst>
                  <a:latin typeface="Verdana" pitchFamily="34" charset="0"/>
                  <a:ea typeface="宋体" charset="-122"/>
                </a:rPr>
                <a:t>C</a:t>
              </a:r>
            </a:p>
          </p:txBody>
        </p:sp>
      </p:grpSp>
      <p:sp>
        <p:nvSpPr>
          <p:cNvPr id="24" name="Text Box 56"/>
          <p:cNvSpPr txBox="1">
            <a:spLocks noChangeArrowheads="1"/>
          </p:cNvSpPr>
          <p:nvPr/>
        </p:nvSpPr>
        <p:spPr bwMode="black">
          <a:xfrm>
            <a:off x="1357290" y="2999665"/>
            <a:ext cx="3519510"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深入的知识加工过程 </a:t>
            </a:r>
          </a:p>
        </p:txBody>
      </p:sp>
      <p:sp>
        <p:nvSpPr>
          <p:cNvPr id="25" name="Rectangle 57"/>
          <p:cNvSpPr>
            <a:spLocks noChangeArrowheads="1"/>
          </p:cNvSpPr>
          <p:nvPr/>
        </p:nvSpPr>
        <p:spPr bwMode="invGray">
          <a:xfrm>
            <a:off x="0" y="3768279"/>
            <a:ext cx="6392863" cy="719137"/>
          </a:xfrm>
          <a:prstGeom prst="rect">
            <a:avLst/>
          </a:prstGeom>
          <a:gradFill rotWithShape="1">
            <a:gsLst>
              <a:gs pos="0">
                <a:schemeClr val="bg1"/>
              </a:gs>
              <a:gs pos="100000">
                <a:srgbClr val="33AD8A"/>
              </a:gs>
            </a:gsLst>
            <a:lin ang="0" scaled="1"/>
          </a:gradFill>
          <a:ln w="9525" algn="ctr">
            <a:noFill/>
            <a:miter lim="800000"/>
            <a:headEnd/>
            <a:tailEnd/>
          </a:ln>
          <a:effectLst/>
        </p:spPr>
        <p:txBody>
          <a:bodyPr wrap="none" anchor="ctr"/>
          <a:lstStyle/>
          <a:p>
            <a:endParaRPr lang="zh-CN" altLang="en-US"/>
          </a:p>
        </p:txBody>
      </p:sp>
      <p:grpSp>
        <p:nvGrpSpPr>
          <p:cNvPr id="26" name="Group 58"/>
          <p:cNvGrpSpPr>
            <a:grpSpLocks/>
          </p:cNvGrpSpPr>
          <p:nvPr/>
        </p:nvGrpSpPr>
        <p:grpSpPr bwMode="auto">
          <a:xfrm>
            <a:off x="5678488" y="3561953"/>
            <a:ext cx="1103312" cy="1019175"/>
            <a:chOff x="2016" y="1920"/>
            <a:chExt cx="1680" cy="1680"/>
          </a:xfrm>
        </p:grpSpPr>
        <p:sp>
          <p:nvSpPr>
            <p:cNvPr id="27" name="Oval 59"/>
            <p:cNvSpPr>
              <a:spLocks noChangeArrowheads="1"/>
            </p:cNvSpPr>
            <p:nvPr/>
          </p:nvSpPr>
          <p:spPr bwMode="gray">
            <a:xfrm>
              <a:off x="2016" y="1920"/>
              <a:ext cx="1680" cy="1680"/>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8"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29" name="Text Box 61"/>
          <p:cNvSpPr txBox="1">
            <a:spLocks noChangeArrowheads="1"/>
          </p:cNvSpPr>
          <p:nvPr/>
        </p:nvSpPr>
        <p:spPr bwMode="gray">
          <a:xfrm>
            <a:off x="6113463" y="3573016"/>
            <a:ext cx="436562" cy="457200"/>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D</a:t>
            </a:r>
          </a:p>
        </p:txBody>
      </p:sp>
      <p:sp>
        <p:nvSpPr>
          <p:cNvPr id="30" name="Text Box 62"/>
          <p:cNvSpPr txBox="1">
            <a:spLocks noChangeArrowheads="1"/>
          </p:cNvSpPr>
          <p:nvPr/>
        </p:nvSpPr>
        <p:spPr bwMode="black">
          <a:xfrm>
            <a:off x="-500098" y="3933056"/>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升华与思想改进</a:t>
            </a:r>
            <a:endParaRPr lang="en-US" altLang="zh-CN" sz="2000" b="1" dirty="0">
              <a:solidFill>
                <a:schemeClr val="tx2">
                  <a:lumMod val="95000"/>
                  <a:lumOff val="5000"/>
                </a:schemeClr>
              </a:solidFill>
              <a:ea typeface="宋体" charset="-122"/>
            </a:endParaRPr>
          </a:p>
        </p:txBody>
      </p:sp>
      <p:sp>
        <p:nvSpPr>
          <p:cNvPr id="31" name="Rectangle 57"/>
          <p:cNvSpPr>
            <a:spLocks noChangeArrowheads="1"/>
          </p:cNvSpPr>
          <p:nvPr/>
        </p:nvSpPr>
        <p:spPr bwMode="invGray">
          <a:xfrm>
            <a:off x="4778" y="4731984"/>
            <a:ext cx="6638924" cy="695323"/>
          </a:xfrm>
          <a:prstGeom prst="rect">
            <a:avLst/>
          </a:prstGeom>
          <a:gradFill flip="none" rotWithShape="1">
            <a:gsLst>
              <a:gs pos="0">
                <a:srgbClr val="5E9EFF"/>
              </a:gs>
              <a:gs pos="39999">
                <a:srgbClr val="85C2FF"/>
              </a:gs>
              <a:gs pos="70000">
                <a:srgbClr val="C4D6EB"/>
              </a:gs>
              <a:gs pos="100000">
                <a:schemeClr val="accent3"/>
              </a:gs>
            </a:gsLst>
            <a:lin ang="10800000" scaled="1"/>
            <a:tileRect/>
          </a:gradFill>
          <a:ln w="9525" algn="ctr">
            <a:noFill/>
            <a:miter lim="800000"/>
            <a:headEnd/>
            <a:tailEnd/>
          </a:ln>
          <a:effectLst/>
        </p:spPr>
        <p:txBody>
          <a:bodyPr wrap="none" anchor="ctr"/>
          <a:lstStyle/>
          <a:p>
            <a:endParaRPr lang="zh-CN" altLang="en-US"/>
          </a:p>
        </p:txBody>
      </p:sp>
      <p:grpSp>
        <p:nvGrpSpPr>
          <p:cNvPr id="32" name="Group 58"/>
          <p:cNvGrpSpPr>
            <a:grpSpLocks/>
          </p:cNvGrpSpPr>
          <p:nvPr/>
        </p:nvGrpSpPr>
        <p:grpSpPr bwMode="auto">
          <a:xfrm>
            <a:off x="6469084" y="4570065"/>
            <a:ext cx="1103312" cy="1019175"/>
            <a:chOff x="2016" y="1920"/>
            <a:chExt cx="1680" cy="1680"/>
          </a:xfrm>
        </p:grpSpPr>
        <p:sp>
          <p:nvSpPr>
            <p:cNvPr id="33" name="Oval 59"/>
            <p:cNvSpPr>
              <a:spLocks noChangeArrowheads="1"/>
            </p:cNvSpPr>
            <p:nvPr/>
          </p:nvSpPr>
          <p:spPr bwMode="gray">
            <a:xfrm>
              <a:off x="2016" y="1920"/>
              <a:ext cx="1680" cy="1680"/>
            </a:xfrm>
            <a:prstGeom prst="ellipse">
              <a:avLst/>
            </a:prstGeom>
            <a:gradFill rotWithShape="1">
              <a:gsLst>
                <a:gs pos="0">
                  <a:srgbClr val="FFFF00"/>
                </a:gs>
                <a:gs pos="25000">
                  <a:srgbClr val="21D6E0"/>
                </a:gs>
                <a:gs pos="75000">
                  <a:srgbClr val="0087E6"/>
                </a:gs>
                <a:gs pos="100000">
                  <a:srgbClr val="005CBF"/>
                </a:gs>
              </a:gsLst>
              <a:lin ang="5400000" scaled="0"/>
            </a:gradFill>
            <a:ln w="9525">
              <a:noFill/>
              <a:round/>
              <a:headEnd/>
              <a:tailEnd/>
            </a:ln>
            <a:effectLst/>
          </p:spPr>
          <p:txBody>
            <a:bodyPr wrap="none" anchor="ctr"/>
            <a:lstStyle/>
            <a:p>
              <a:endParaRPr lang="zh-CN" altLang="en-US"/>
            </a:p>
          </p:txBody>
        </p:sp>
        <p:sp>
          <p:nvSpPr>
            <p:cNvPr id="34"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35" name="Text Box 61"/>
          <p:cNvSpPr txBox="1">
            <a:spLocks noChangeArrowheads="1"/>
          </p:cNvSpPr>
          <p:nvPr/>
        </p:nvSpPr>
        <p:spPr bwMode="gray">
          <a:xfrm>
            <a:off x="6786578" y="4589108"/>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E</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
        <p:nvSpPr>
          <p:cNvPr id="36" name="Text Box 62"/>
          <p:cNvSpPr txBox="1">
            <a:spLocks noChangeArrowheads="1"/>
          </p:cNvSpPr>
          <p:nvPr/>
        </p:nvSpPr>
        <p:spPr bwMode="black">
          <a:xfrm>
            <a:off x="285720" y="4874860"/>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个人档案和群体档案；思想的演进历程</a:t>
            </a:r>
            <a:endParaRPr lang="en-US" altLang="zh-CN" sz="2000" b="1" dirty="0">
              <a:solidFill>
                <a:schemeClr val="tx2">
                  <a:lumMod val="95000"/>
                  <a:lumOff val="5000"/>
                </a:schemeClr>
              </a:solidFill>
              <a:ea typeface="宋体" charset="-122"/>
            </a:endParaRPr>
          </a:p>
        </p:txBody>
      </p:sp>
      <p:sp>
        <p:nvSpPr>
          <p:cNvPr id="38" name="TextBox 37"/>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
        <p:nvSpPr>
          <p:cNvPr id="39" name="Oval 59"/>
          <p:cNvSpPr>
            <a:spLocks noChangeArrowheads="1"/>
          </p:cNvSpPr>
          <p:nvPr/>
        </p:nvSpPr>
        <p:spPr bwMode="gray">
          <a:xfrm>
            <a:off x="7281738" y="5549297"/>
            <a:ext cx="1103312" cy="1019175"/>
          </a:xfrm>
          <a:prstGeom prst="ellipse">
            <a:avLst/>
          </a:prstGeom>
          <a:gradFill rotWithShape="1">
            <a:gsLst>
              <a:gs pos="0">
                <a:srgbClr val="92D050"/>
              </a:gs>
              <a:gs pos="100000">
                <a:schemeClr val="accent5">
                  <a:lumMod val="50000"/>
                </a:schemeClr>
              </a:gs>
            </a:gsLst>
            <a:lin ang="5400000" scaled="1"/>
          </a:gradFill>
          <a:ln w="9525">
            <a:noFill/>
            <a:round/>
            <a:headEnd/>
            <a:tailEnd/>
          </a:ln>
          <a:effectLst/>
        </p:spPr>
        <p:txBody>
          <a:bodyPr wrap="none" anchor="ctr"/>
          <a:lstStyle/>
          <a:p>
            <a:endParaRPr lang="zh-CN" altLang="en-US"/>
          </a:p>
        </p:txBody>
      </p:sp>
      <p:sp>
        <p:nvSpPr>
          <p:cNvPr id="46" name="Freeform 60"/>
          <p:cNvSpPr>
            <a:spLocks/>
          </p:cNvSpPr>
          <p:nvPr/>
        </p:nvSpPr>
        <p:spPr bwMode="gray">
          <a:xfrm>
            <a:off x="7407831" y="5579249"/>
            <a:ext cx="851126" cy="384617"/>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92D050"/>
              </a:gs>
              <a:gs pos="100000">
                <a:schemeClr val="bg1">
                  <a:lumMod val="85000"/>
                </a:schemeClr>
              </a:gs>
            </a:gsLst>
            <a:lin ang="5400000" scaled="1"/>
          </a:gradFill>
          <a:ln w="0">
            <a:noFill/>
            <a:prstDash val="solid"/>
            <a:round/>
            <a:headEnd/>
            <a:tailEnd/>
          </a:ln>
        </p:spPr>
        <p:txBody>
          <a:bodyPr/>
          <a:lstStyle/>
          <a:p>
            <a:endParaRPr lang="zh-CN" altLang="en-US"/>
          </a:p>
        </p:txBody>
      </p:sp>
      <p:sp>
        <p:nvSpPr>
          <p:cNvPr id="45" name="Text Box 62"/>
          <p:cNvSpPr txBox="1">
            <a:spLocks noChangeArrowheads="1"/>
          </p:cNvSpPr>
          <p:nvPr/>
        </p:nvSpPr>
        <p:spPr bwMode="black">
          <a:xfrm>
            <a:off x="438120" y="5882972"/>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蕴涵式的促进性评价</a:t>
            </a:r>
            <a:endParaRPr lang="en-US" altLang="zh-CN" sz="2000" b="1" dirty="0">
              <a:solidFill>
                <a:schemeClr val="tx2">
                  <a:lumMod val="95000"/>
                  <a:lumOff val="5000"/>
                </a:schemeClr>
              </a:solidFill>
              <a:ea typeface="宋体" charset="-122"/>
            </a:endParaRPr>
          </a:p>
        </p:txBody>
      </p:sp>
      <p:sp>
        <p:nvSpPr>
          <p:cNvPr id="44" name="Text Box 61"/>
          <p:cNvSpPr txBox="1">
            <a:spLocks noChangeArrowheads="1"/>
          </p:cNvSpPr>
          <p:nvPr/>
        </p:nvSpPr>
        <p:spPr bwMode="gray">
          <a:xfrm>
            <a:off x="7636064" y="5652139"/>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F</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Tree>
    <p:extLst>
      <p:ext uri="{BB962C8B-B14F-4D97-AF65-F5344CB8AC3E}">
        <p14:creationId xmlns:p14="http://schemas.microsoft.com/office/powerpoint/2010/main" val="1108300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宋体" pitchFamily="2" charset="-122"/>
                <a:ea typeface="宋体" pitchFamily="2" charset="-122"/>
              </a:rPr>
              <a:t>视点多元、能力多元、团队工作</a:t>
            </a:r>
            <a:endParaRPr lang="zh-CN" altLang="en-US" dirty="0"/>
          </a:p>
        </p:txBody>
      </p:sp>
      <p:sp>
        <p:nvSpPr>
          <p:cNvPr id="3" name="内容占位符 2"/>
          <p:cNvSpPr>
            <a:spLocks noGrp="1"/>
          </p:cNvSpPr>
          <p:nvPr>
            <p:ph idx="1"/>
          </p:nvPr>
        </p:nvSpPr>
        <p:spPr/>
        <p:txBody>
          <a:bodyPr/>
          <a:lstStyle/>
          <a:p>
            <a:r>
              <a:rPr lang="zh-CN" altLang="en-US" sz="2400" dirty="0" smtClean="0">
                <a:solidFill>
                  <a:schemeClr val="tx2">
                    <a:lumMod val="95000"/>
                    <a:lumOff val="5000"/>
                  </a:schemeClr>
                </a:solidFill>
              </a:rPr>
              <a:t>用户可以采用图形化的方式来组织视窗，将各种短文组织成更高一层次的结构，形成便于进一步发展知识的工作空间。同一篇短文可以在多个视窗中出现。</a:t>
            </a:r>
            <a:endParaRPr lang="en-US" altLang="zh-CN" sz="2400" dirty="0" smtClean="0">
              <a:solidFill>
                <a:schemeClr val="tx2">
                  <a:lumMod val="95000"/>
                  <a:lumOff val="5000"/>
                </a:schemeClr>
              </a:solidFill>
            </a:endParaRPr>
          </a:p>
          <a:p>
            <a:r>
              <a:rPr lang="en-US" sz="2400" dirty="0" smtClean="0">
                <a:solidFill>
                  <a:schemeClr val="tx2">
                    <a:lumMod val="95000"/>
                    <a:lumOff val="5000"/>
                  </a:schemeClr>
                </a:solidFill>
              </a:rPr>
              <a:t>(1) </a:t>
            </a:r>
            <a:r>
              <a:rPr lang="zh-CN" altLang="en-US" sz="2400" dirty="0" smtClean="0">
                <a:solidFill>
                  <a:schemeClr val="tx2">
                    <a:lumMod val="95000"/>
                    <a:lumOff val="5000"/>
                  </a:schemeClr>
                </a:solidFill>
              </a:rPr>
              <a:t>以短文和视窗支持团队工作和协作设计。</a:t>
            </a:r>
            <a:endParaRPr lang="en-US" altLang="zh-CN" sz="2400" dirty="0" smtClean="0">
              <a:solidFill>
                <a:schemeClr val="tx2">
                  <a:lumMod val="95000"/>
                  <a:lumOff val="5000"/>
                </a:schemeClr>
              </a:solidFill>
            </a:endParaRPr>
          </a:p>
          <a:p>
            <a:r>
              <a:rPr lang="en-US" sz="2400" dirty="0" smtClean="0">
                <a:solidFill>
                  <a:schemeClr val="tx2">
                    <a:lumMod val="95000"/>
                    <a:lumOff val="5000"/>
                  </a:schemeClr>
                </a:solidFill>
              </a:rPr>
              <a:t>(2) </a:t>
            </a:r>
            <a:r>
              <a:rPr lang="zh-CN" altLang="en-US" sz="2400" dirty="0" smtClean="0">
                <a:solidFill>
                  <a:schemeClr val="tx2">
                    <a:lumMod val="95000"/>
                    <a:lumOff val="5000"/>
                  </a:schemeClr>
                </a:solidFill>
              </a:rPr>
              <a:t>通过视窗来表现不同视角。</a:t>
            </a:r>
            <a:endParaRPr lang="en-US" altLang="zh-CN" sz="2400" dirty="0" smtClean="0">
              <a:solidFill>
                <a:schemeClr val="tx2">
                  <a:lumMod val="95000"/>
                  <a:lumOff val="5000"/>
                </a:schemeClr>
              </a:solidFill>
            </a:endParaRPr>
          </a:p>
          <a:p>
            <a:r>
              <a:rPr lang="en-US" sz="2400" dirty="0" smtClean="0">
                <a:solidFill>
                  <a:schemeClr val="tx2">
                    <a:lumMod val="95000"/>
                    <a:lumOff val="5000"/>
                  </a:schemeClr>
                </a:solidFill>
              </a:rPr>
              <a:t>(3) </a:t>
            </a:r>
            <a:r>
              <a:rPr lang="zh-CN" altLang="en-US" sz="2400" dirty="0" smtClean="0">
                <a:solidFill>
                  <a:schemeClr val="tx2">
                    <a:lumMod val="95000"/>
                    <a:lumOff val="5000"/>
                  </a:schemeClr>
                </a:solidFill>
              </a:rPr>
              <a:t>多媒体、关键词标识以及检索等功能可以更好地支持全体参与者进行互动。</a:t>
            </a:r>
            <a:endParaRPr lang="en-US" altLang="zh-CN" sz="2400" dirty="0" smtClean="0">
              <a:solidFill>
                <a:schemeClr val="tx2">
                  <a:lumMod val="95000"/>
                  <a:lumOff val="5000"/>
                </a:schemeClr>
              </a:solidFill>
            </a:endParaRPr>
          </a:p>
          <a:p>
            <a:r>
              <a:rPr lang="en-US" sz="2400" dirty="0" smtClean="0">
                <a:solidFill>
                  <a:schemeClr val="tx2">
                    <a:lumMod val="95000"/>
                    <a:lumOff val="5000"/>
                  </a:schemeClr>
                </a:solidFill>
              </a:rPr>
              <a:t>(4) </a:t>
            </a:r>
            <a:r>
              <a:rPr lang="zh-CN" altLang="en-US" sz="2400" dirty="0" smtClean="0">
                <a:solidFill>
                  <a:schemeClr val="tx2">
                    <a:lumMod val="95000"/>
                    <a:lumOff val="5000"/>
                  </a:schemeClr>
                </a:solidFill>
              </a:rPr>
              <a:t>短文和视窗支持个人创作和小组创作。</a:t>
            </a:r>
            <a:endParaRPr lang="en-US" altLang="zh-CN" sz="2400" dirty="0" smtClean="0">
              <a:solidFill>
                <a:schemeClr val="tx2">
                  <a:lumMod val="95000"/>
                  <a:lumOff val="5000"/>
                </a:schemeClr>
              </a:solidFill>
            </a:endParaRPr>
          </a:p>
          <a:p>
            <a:r>
              <a:rPr lang="en-US" sz="2400" dirty="0" smtClean="0">
                <a:solidFill>
                  <a:schemeClr val="tx2">
                    <a:lumMod val="95000"/>
                    <a:lumOff val="5000"/>
                  </a:schemeClr>
                </a:solidFill>
              </a:rPr>
              <a:t>(5) </a:t>
            </a:r>
            <a:r>
              <a:rPr lang="zh-CN" altLang="en-US" sz="2400" dirty="0" smtClean="0">
                <a:solidFill>
                  <a:schemeClr val="tx2">
                    <a:lumMod val="95000"/>
                    <a:lumOff val="5000"/>
                  </a:schemeClr>
                </a:solidFill>
              </a:rPr>
              <a:t>支持参与者在探究过程中即时提出新思想和新目标。</a:t>
            </a:r>
            <a:endParaRPr lang="zh-CN" altLang="en-US" sz="2400" dirty="0">
              <a:solidFill>
                <a:schemeClr val="tx2">
                  <a:lumMod val="95000"/>
                  <a:lumOff val="5000"/>
                </a:schemeClr>
              </a:solidFill>
            </a:endParaRPr>
          </a:p>
        </p:txBody>
      </p:sp>
      <p:sp>
        <p:nvSpPr>
          <p:cNvPr id="4" name="TextBox 3"/>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Tree>
  </p:cSld>
  <p:clrMapOvr>
    <a:masterClrMapping/>
  </p:clrMapOvr>
  <p:transition>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57"/>
          <p:cNvSpPr>
            <a:spLocks noChangeArrowheads="1"/>
          </p:cNvSpPr>
          <p:nvPr/>
        </p:nvSpPr>
        <p:spPr bwMode="invGray">
          <a:xfrm>
            <a:off x="0" y="5740096"/>
            <a:ext cx="7572396" cy="695323"/>
          </a:xfrm>
          <a:prstGeom prst="rect">
            <a:avLst/>
          </a:prstGeom>
          <a:gradFill flip="none" rotWithShape="1">
            <a:gsLst>
              <a:gs pos="0">
                <a:srgbClr val="92D050"/>
              </a:gs>
              <a:gs pos="39999">
                <a:srgbClr val="A9DA74"/>
              </a:gs>
              <a:gs pos="70000">
                <a:srgbClr val="D0E0D7"/>
              </a:gs>
              <a:gs pos="100000">
                <a:srgbClr val="F3F7F5"/>
              </a:gs>
            </a:gsLst>
            <a:lin ang="10800000" scaled="1"/>
            <a:tileRect/>
          </a:gradFill>
          <a:ln w="9525" algn="ctr">
            <a:noFill/>
            <a:miter lim="800000"/>
            <a:headEnd/>
            <a:tailEnd/>
          </a:ln>
          <a:effectLst/>
        </p:spPr>
        <p:txBody>
          <a:bodyPr wrap="none" anchor="ctr"/>
          <a:lstStyle/>
          <a:p>
            <a:endParaRPr lang="zh-CN" altLang="en-US"/>
          </a:p>
        </p:txBody>
      </p:sp>
      <p:sp>
        <p:nvSpPr>
          <p:cNvPr id="37" name="Oval 59"/>
          <p:cNvSpPr>
            <a:spLocks noChangeArrowheads="1"/>
          </p:cNvSpPr>
          <p:nvPr/>
        </p:nvSpPr>
        <p:spPr bwMode="gray">
          <a:xfrm>
            <a:off x="6429388" y="4570065"/>
            <a:ext cx="1103312" cy="1019175"/>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 name="标题 1"/>
          <p:cNvSpPr>
            <a:spLocks noGrp="1"/>
          </p:cNvSpPr>
          <p:nvPr>
            <p:ph type="title"/>
          </p:nvPr>
        </p:nvSpPr>
        <p:spPr/>
        <p:txBody>
          <a:bodyPr/>
          <a:lstStyle/>
          <a:p>
            <a:r>
              <a:rPr lang="zh-CN" altLang="en-US" b="1" dirty="0" smtClean="0"/>
              <a:t>设计思路和基本功能</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Rectangle 43"/>
          <p:cNvSpPr>
            <a:spLocks noChangeArrowheads="1"/>
          </p:cNvSpPr>
          <p:nvPr/>
        </p:nvSpPr>
        <p:spPr bwMode="invGray">
          <a:xfrm>
            <a:off x="0" y="1916832"/>
            <a:ext cx="4665663" cy="719137"/>
          </a:xfrm>
          <a:prstGeom prst="rect">
            <a:avLst/>
          </a:prstGeom>
          <a:gradFill rotWithShape="1">
            <a:gsLst>
              <a:gs pos="0">
                <a:schemeClr val="bg1"/>
              </a:gs>
              <a:gs pos="100000">
                <a:srgbClr val="418AEB"/>
              </a:gs>
            </a:gsLst>
            <a:lin ang="0" scaled="1"/>
          </a:gradFill>
          <a:ln w="9525" algn="ctr">
            <a:noFill/>
            <a:miter lim="800000"/>
            <a:headEnd/>
            <a:tailEnd/>
          </a:ln>
          <a:effectLst/>
        </p:spPr>
        <p:txBody>
          <a:bodyPr wrap="none" anchor="ctr"/>
          <a:lstStyle/>
          <a:p>
            <a:endParaRPr lang="zh-CN" altLang="en-US"/>
          </a:p>
        </p:txBody>
      </p:sp>
      <p:sp>
        <p:nvSpPr>
          <p:cNvPr id="5" name="Rectangle 36"/>
          <p:cNvSpPr>
            <a:spLocks noChangeArrowheads="1"/>
          </p:cNvSpPr>
          <p:nvPr/>
        </p:nvSpPr>
        <p:spPr bwMode="invGray">
          <a:xfrm>
            <a:off x="0" y="980728"/>
            <a:ext cx="4222750" cy="719138"/>
          </a:xfrm>
          <a:prstGeom prst="rect">
            <a:avLst/>
          </a:prstGeom>
          <a:gradFill rotWithShape="1">
            <a:gsLst>
              <a:gs pos="0">
                <a:schemeClr val="bg1"/>
              </a:gs>
              <a:gs pos="100000">
                <a:srgbClr val="E98931"/>
              </a:gs>
            </a:gsLst>
            <a:lin ang="0" scaled="1"/>
          </a:gradFill>
          <a:ln w="9525" algn="ctr">
            <a:noFill/>
            <a:miter lim="800000"/>
            <a:headEnd/>
            <a:tailEnd/>
          </a:ln>
          <a:effectLst/>
        </p:spPr>
        <p:txBody>
          <a:bodyPr wrap="none" anchor="ctr"/>
          <a:lstStyle/>
          <a:p>
            <a:endParaRPr lang="zh-CN" altLang="en-US"/>
          </a:p>
        </p:txBody>
      </p:sp>
      <p:grpSp>
        <p:nvGrpSpPr>
          <p:cNvPr id="6" name="Group 37"/>
          <p:cNvGrpSpPr>
            <a:grpSpLocks/>
          </p:cNvGrpSpPr>
          <p:nvPr/>
        </p:nvGrpSpPr>
        <p:grpSpPr bwMode="auto">
          <a:xfrm>
            <a:off x="3668713" y="764704"/>
            <a:ext cx="1098550" cy="1001712"/>
            <a:chOff x="1488" y="1968"/>
            <a:chExt cx="432" cy="432"/>
          </a:xfrm>
        </p:grpSpPr>
        <p:grpSp>
          <p:nvGrpSpPr>
            <p:cNvPr id="7" name="Group 38"/>
            <p:cNvGrpSpPr>
              <a:grpSpLocks/>
            </p:cNvGrpSpPr>
            <p:nvPr/>
          </p:nvGrpSpPr>
          <p:grpSpPr bwMode="auto">
            <a:xfrm>
              <a:off x="1488" y="1968"/>
              <a:ext cx="432" cy="432"/>
              <a:chOff x="2016" y="1920"/>
              <a:chExt cx="1680" cy="1680"/>
            </a:xfrm>
          </p:grpSpPr>
          <p:sp>
            <p:nvSpPr>
              <p:cNvPr id="9" name="Oval 39"/>
              <p:cNvSpPr>
                <a:spLocks noChangeArrowheads="1"/>
              </p:cNvSpPr>
              <p:nvPr/>
            </p:nvSpPr>
            <p:spPr bwMode="gray">
              <a:xfrm>
                <a:off x="2016" y="1920"/>
                <a:ext cx="1680" cy="1680"/>
              </a:xfrm>
              <a:prstGeom prst="ellipse">
                <a:avLst/>
              </a:prstGeom>
              <a:gradFill rotWithShape="1">
                <a:gsLst>
                  <a:gs pos="0">
                    <a:srgbClr val="FF9900"/>
                  </a:gs>
                  <a:gs pos="100000">
                    <a:srgbClr val="FF9900">
                      <a:gamma/>
                      <a:shade val="39216"/>
                      <a:invGamma/>
                    </a:srgbClr>
                  </a:gs>
                </a:gsLst>
                <a:lin ang="5400000" scaled="1"/>
              </a:gradFill>
              <a:ln w="9525">
                <a:noFill/>
                <a:round/>
                <a:headEnd/>
                <a:tailEnd/>
              </a:ln>
              <a:effectLst/>
            </p:spPr>
            <p:txBody>
              <a:bodyPr wrap="none" anchor="ctr"/>
              <a:lstStyle/>
              <a:p>
                <a:endParaRPr lang="zh-CN" altLang="en-US"/>
              </a:p>
            </p:txBody>
          </p:sp>
          <p:sp>
            <p:nvSpPr>
              <p:cNvPr id="10" name="Freeform 4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FF9900"/>
                  </a:gs>
                </a:gsLst>
                <a:lin ang="5400000" scaled="1"/>
              </a:gradFill>
              <a:ln w="0">
                <a:noFill/>
                <a:prstDash val="solid"/>
                <a:round/>
                <a:headEnd/>
                <a:tailEnd/>
              </a:ln>
            </p:spPr>
            <p:txBody>
              <a:bodyPr/>
              <a:lstStyle/>
              <a:p>
                <a:endParaRPr lang="zh-CN" altLang="en-US"/>
              </a:p>
            </p:txBody>
          </p:sp>
        </p:grpSp>
        <p:sp>
          <p:nvSpPr>
            <p:cNvPr id="8" name="Text Box 41"/>
            <p:cNvSpPr txBox="1">
              <a:spLocks noChangeArrowheads="1"/>
            </p:cNvSpPr>
            <p:nvPr/>
          </p:nvSpPr>
          <p:spPr bwMode="gray">
            <a:xfrm>
              <a:off x="1631" y="2016"/>
              <a:ext cx="165" cy="197"/>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A</a:t>
              </a:r>
            </a:p>
          </p:txBody>
        </p:sp>
      </p:grpSp>
      <p:sp>
        <p:nvSpPr>
          <p:cNvPr id="11" name="Text Box 42"/>
          <p:cNvSpPr txBox="1">
            <a:spLocks noChangeArrowheads="1"/>
          </p:cNvSpPr>
          <p:nvPr/>
        </p:nvSpPr>
        <p:spPr bwMode="black">
          <a:xfrm>
            <a:off x="214282" y="991843"/>
            <a:ext cx="3500462" cy="707886"/>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视点多元、能力多元、团队工作</a:t>
            </a:r>
          </a:p>
        </p:txBody>
      </p:sp>
      <p:grpSp>
        <p:nvGrpSpPr>
          <p:cNvPr id="12" name="Group 44"/>
          <p:cNvGrpSpPr>
            <a:grpSpLocks/>
          </p:cNvGrpSpPr>
          <p:nvPr/>
        </p:nvGrpSpPr>
        <p:grpSpPr bwMode="auto">
          <a:xfrm>
            <a:off x="4316413" y="1700808"/>
            <a:ext cx="1087437" cy="1006475"/>
            <a:chOff x="3938" y="1968"/>
            <a:chExt cx="430" cy="437"/>
          </a:xfrm>
        </p:grpSpPr>
        <p:grpSp>
          <p:nvGrpSpPr>
            <p:cNvPr id="13" name="Group 45"/>
            <p:cNvGrpSpPr>
              <a:grpSpLocks/>
            </p:cNvGrpSpPr>
            <p:nvPr/>
          </p:nvGrpSpPr>
          <p:grpSpPr bwMode="auto">
            <a:xfrm>
              <a:off x="3938" y="1968"/>
              <a:ext cx="430" cy="437"/>
              <a:chOff x="2016" y="1920"/>
              <a:chExt cx="1680" cy="1680"/>
            </a:xfrm>
          </p:grpSpPr>
          <p:sp>
            <p:nvSpPr>
              <p:cNvPr id="15" name="Oval 46"/>
              <p:cNvSpPr>
                <a:spLocks noChangeArrowheads="1"/>
              </p:cNvSpPr>
              <p:nvPr/>
            </p:nvSpPr>
            <p:spPr bwMode="gray">
              <a:xfrm>
                <a:off x="2016" y="1920"/>
                <a:ext cx="1680" cy="1680"/>
              </a:xfrm>
              <a:prstGeom prst="ellipse">
                <a:avLst/>
              </a:prstGeom>
              <a:gradFill rotWithShape="1">
                <a:gsLst>
                  <a:gs pos="0">
                    <a:srgbClr val="4996E3"/>
                  </a:gs>
                  <a:gs pos="100000">
                    <a:srgbClr val="4996E3">
                      <a:gamma/>
                      <a:shade val="30196"/>
                      <a:invGamma/>
                    </a:srgbClr>
                  </a:gs>
                </a:gsLst>
                <a:lin ang="5400000" scaled="1"/>
              </a:gradFill>
              <a:ln w="9525">
                <a:noFill/>
                <a:round/>
                <a:headEnd/>
                <a:tailEnd/>
              </a:ln>
              <a:effectLst/>
            </p:spPr>
            <p:txBody>
              <a:bodyPr wrap="none" anchor="ctr"/>
              <a:lstStyle/>
              <a:p>
                <a:endParaRPr lang="zh-CN" altLang="en-US"/>
              </a:p>
            </p:txBody>
          </p:sp>
          <p:sp>
            <p:nvSpPr>
              <p:cNvPr id="16" name="Freeform 47"/>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66A7E8"/>
                  </a:gs>
                </a:gsLst>
                <a:lin ang="5400000" scaled="1"/>
              </a:gradFill>
              <a:ln w="0">
                <a:noFill/>
                <a:prstDash val="solid"/>
                <a:round/>
                <a:headEnd/>
                <a:tailEnd/>
              </a:ln>
            </p:spPr>
            <p:txBody>
              <a:bodyPr/>
              <a:lstStyle/>
              <a:p>
                <a:endParaRPr lang="zh-CN" altLang="en-US"/>
              </a:p>
            </p:txBody>
          </p:sp>
        </p:grpSp>
        <p:sp>
          <p:nvSpPr>
            <p:cNvPr id="14" name="Text Box 48"/>
            <p:cNvSpPr txBox="1">
              <a:spLocks noChangeArrowheads="1"/>
            </p:cNvSpPr>
            <p:nvPr/>
          </p:nvSpPr>
          <p:spPr bwMode="gray">
            <a:xfrm>
              <a:off x="4067" y="2028"/>
              <a:ext cx="164" cy="198"/>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B</a:t>
              </a:r>
            </a:p>
          </p:txBody>
        </p:sp>
      </p:grpSp>
      <p:sp>
        <p:nvSpPr>
          <p:cNvPr id="17" name="Text Box 49"/>
          <p:cNvSpPr txBox="1">
            <a:spLocks noChangeArrowheads="1"/>
          </p:cNvSpPr>
          <p:nvPr/>
        </p:nvSpPr>
        <p:spPr bwMode="black">
          <a:xfrm>
            <a:off x="1071538" y="2080342"/>
            <a:ext cx="3048000" cy="400110"/>
          </a:xfrm>
          <a:prstGeom prst="rect">
            <a:avLst/>
          </a:prstGeom>
          <a:noFill/>
          <a:ln w="9525">
            <a:noFill/>
            <a:miter lim="800000"/>
            <a:headEnd/>
            <a:tailEnd/>
          </a:ln>
          <a:effectLst/>
        </p:spPr>
        <p:txBody>
          <a:bodyPr>
            <a:spAutoFit/>
          </a:bodyPr>
          <a:lstStyle/>
          <a:p>
            <a:pPr algn="r" eaLnBrk="0" hangingPunct="0"/>
            <a:r>
              <a:rPr lang="zh-CN" altLang="en-US" sz="2000" b="1" dirty="0">
                <a:solidFill>
                  <a:srgbClr val="FF0000"/>
                </a:solidFill>
                <a:ea typeface="宋体" charset="-122"/>
              </a:rPr>
              <a:t>创建相互联系的公共知识</a:t>
            </a:r>
            <a:endParaRPr lang="en-US" altLang="zh-CN" sz="2000" b="1" dirty="0">
              <a:solidFill>
                <a:srgbClr val="FF0000"/>
              </a:solidFill>
              <a:ea typeface="宋体" charset="-122"/>
            </a:endParaRPr>
          </a:p>
        </p:txBody>
      </p:sp>
      <p:sp>
        <p:nvSpPr>
          <p:cNvPr id="18" name="Rectangle 50"/>
          <p:cNvSpPr>
            <a:spLocks noChangeArrowheads="1"/>
          </p:cNvSpPr>
          <p:nvPr/>
        </p:nvSpPr>
        <p:spPr bwMode="invGray">
          <a:xfrm>
            <a:off x="0" y="2823453"/>
            <a:ext cx="5686425" cy="720725"/>
          </a:xfrm>
          <a:prstGeom prst="rect">
            <a:avLst/>
          </a:prstGeom>
          <a:gradFill rotWithShape="1">
            <a:gsLst>
              <a:gs pos="0">
                <a:schemeClr val="bg1"/>
              </a:gs>
              <a:gs pos="100000">
                <a:srgbClr val="9942E0"/>
              </a:gs>
            </a:gsLst>
            <a:lin ang="0" scaled="1"/>
          </a:gradFill>
          <a:ln w="9525" algn="ctr">
            <a:noFill/>
            <a:miter lim="800000"/>
            <a:headEnd/>
            <a:tailEnd/>
          </a:ln>
          <a:effectLst/>
        </p:spPr>
        <p:txBody>
          <a:bodyPr wrap="none" anchor="ctr"/>
          <a:lstStyle/>
          <a:p>
            <a:endParaRPr lang="zh-CN" altLang="en-US"/>
          </a:p>
        </p:txBody>
      </p:sp>
      <p:grpSp>
        <p:nvGrpSpPr>
          <p:cNvPr id="19" name="Group 51"/>
          <p:cNvGrpSpPr>
            <a:grpSpLocks/>
          </p:cNvGrpSpPr>
          <p:nvPr/>
        </p:nvGrpSpPr>
        <p:grpSpPr bwMode="auto">
          <a:xfrm>
            <a:off x="5021263" y="2632199"/>
            <a:ext cx="1098550" cy="1012825"/>
            <a:chOff x="3552" y="3339"/>
            <a:chExt cx="412" cy="392"/>
          </a:xfrm>
        </p:grpSpPr>
        <p:grpSp>
          <p:nvGrpSpPr>
            <p:cNvPr id="20" name="Group 52"/>
            <p:cNvGrpSpPr>
              <a:grpSpLocks/>
            </p:cNvGrpSpPr>
            <p:nvPr/>
          </p:nvGrpSpPr>
          <p:grpSpPr bwMode="auto">
            <a:xfrm>
              <a:off x="3552" y="3339"/>
              <a:ext cx="412" cy="392"/>
              <a:chOff x="2016" y="1920"/>
              <a:chExt cx="1680" cy="1680"/>
            </a:xfrm>
          </p:grpSpPr>
          <p:sp>
            <p:nvSpPr>
              <p:cNvPr id="22" name="Oval 53"/>
              <p:cNvSpPr>
                <a:spLocks noChangeArrowheads="1"/>
              </p:cNvSpPr>
              <p:nvPr/>
            </p:nvSpPr>
            <p:spPr bwMode="gray">
              <a:xfrm>
                <a:off x="2016" y="1920"/>
                <a:ext cx="1680" cy="1680"/>
              </a:xfrm>
              <a:prstGeom prst="ellipse">
                <a:avLst/>
              </a:prstGeom>
              <a:gradFill rotWithShape="1">
                <a:gsLst>
                  <a:gs pos="0">
                    <a:srgbClr val="9966FF"/>
                  </a:gs>
                  <a:gs pos="100000">
                    <a:srgbClr val="9966FF">
                      <a:gamma/>
                      <a:shade val="24314"/>
                      <a:invGamma/>
                    </a:srgbClr>
                  </a:gs>
                </a:gsLst>
                <a:lin ang="5400000" scaled="1"/>
              </a:gradFill>
              <a:ln w="9525">
                <a:noFill/>
                <a:round/>
                <a:headEnd/>
                <a:tailEnd/>
              </a:ln>
              <a:effectLst/>
            </p:spPr>
            <p:txBody>
              <a:bodyPr wrap="none" anchor="ctr"/>
              <a:lstStyle/>
              <a:p>
                <a:endParaRPr lang="zh-CN" altLang="en-US"/>
              </a:p>
            </p:txBody>
          </p:sp>
          <p:sp>
            <p:nvSpPr>
              <p:cNvPr id="23" name="Freeform 54"/>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9966FF"/>
                  </a:gs>
                </a:gsLst>
                <a:lin ang="5400000" scaled="1"/>
              </a:gradFill>
              <a:ln w="0">
                <a:noFill/>
                <a:prstDash val="solid"/>
                <a:round/>
                <a:headEnd/>
                <a:tailEnd/>
              </a:ln>
            </p:spPr>
            <p:txBody>
              <a:bodyPr/>
              <a:lstStyle/>
              <a:p>
                <a:endParaRPr lang="zh-CN" altLang="en-US"/>
              </a:p>
            </p:txBody>
          </p:sp>
        </p:grpSp>
        <p:sp>
          <p:nvSpPr>
            <p:cNvPr id="21" name="Text Box 55"/>
            <p:cNvSpPr txBox="1">
              <a:spLocks noChangeArrowheads="1"/>
            </p:cNvSpPr>
            <p:nvPr/>
          </p:nvSpPr>
          <p:spPr bwMode="gray">
            <a:xfrm>
              <a:off x="3683" y="3395"/>
              <a:ext cx="152" cy="177"/>
            </a:xfrm>
            <a:prstGeom prst="rect">
              <a:avLst/>
            </a:prstGeom>
            <a:noFill/>
            <a:ln w="9525" algn="ctr">
              <a:noFill/>
              <a:miter lim="800000"/>
              <a:headEnd/>
              <a:tailEnd/>
            </a:ln>
            <a:effectLst/>
          </p:spPr>
          <p:txBody>
            <a:bodyPr wrap="none">
              <a:spAutoFit/>
            </a:bodyPr>
            <a:lstStyle/>
            <a:p>
              <a:pPr eaLnBrk="0" hangingPunct="0"/>
              <a:r>
                <a:rPr lang="en-US" altLang="zh-CN" sz="2400" b="1" dirty="0">
                  <a:solidFill>
                    <a:srgbClr val="000000"/>
                  </a:solidFill>
                  <a:effectLst>
                    <a:outerShdw blurRad="38100" dist="38100" dir="2700000" algn="tl">
                      <a:srgbClr val="FFFFFF"/>
                    </a:outerShdw>
                  </a:effectLst>
                  <a:latin typeface="Verdana" pitchFamily="34" charset="0"/>
                  <a:ea typeface="宋体" charset="-122"/>
                </a:rPr>
                <a:t>C</a:t>
              </a:r>
            </a:p>
          </p:txBody>
        </p:sp>
      </p:grpSp>
      <p:sp>
        <p:nvSpPr>
          <p:cNvPr id="24" name="Text Box 56"/>
          <p:cNvSpPr txBox="1">
            <a:spLocks noChangeArrowheads="1"/>
          </p:cNvSpPr>
          <p:nvPr/>
        </p:nvSpPr>
        <p:spPr bwMode="black">
          <a:xfrm>
            <a:off x="1357290" y="2999665"/>
            <a:ext cx="3519510"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深入的知识加工过程 </a:t>
            </a:r>
          </a:p>
        </p:txBody>
      </p:sp>
      <p:sp>
        <p:nvSpPr>
          <p:cNvPr id="25" name="Rectangle 57"/>
          <p:cNvSpPr>
            <a:spLocks noChangeArrowheads="1"/>
          </p:cNvSpPr>
          <p:nvPr/>
        </p:nvSpPr>
        <p:spPr bwMode="invGray">
          <a:xfrm>
            <a:off x="0" y="3768279"/>
            <a:ext cx="6392863" cy="719137"/>
          </a:xfrm>
          <a:prstGeom prst="rect">
            <a:avLst/>
          </a:prstGeom>
          <a:gradFill rotWithShape="1">
            <a:gsLst>
              <a:gs pos="0">
                <a:schemeClr val="bg1"/>
              </a:gs>
              <a:gs pos="100000">
                <a:srgbClr val="33AD8A"/>
              </a:gs>
            </a:gsLst>
            <a:lin ang="0" scaled="1"/>
          </a:gradFill>
          <a:ln w="9525" algn="ctr">
            <a:noFill/>
            <a:miter lim="800000"/>
            <a:headEnd/>
            <a:tailEnd/>
          </a:ln>
          <a:effectLst/>
        </p:spPr>
        <p:txBody>
          <a:bodyPr wrap="none" anchor="ctr"/>
          <a:lstStyle/>
          <a:p>
            <a:endParaRPr lang="zh-CN" altLang="en-US"/>
          </a:p>
        </p:txBody>
      </p:sp>
      <p:grpSp>
        <p:nvGrpSpPr>
          <p:cNvPr id="26" name="Group 58"/>
          <p:cNvGrpSpPr>
            <a:grpSpLocks/>
          </p:cNvGrpSpPr>
          <p:nvPr/>
        </p:nvGrpSpPr>
        <p:grpSpPr bwMode="auto">
          <a:xfrm>
            <a:off x="5678488" y="3561953"/>
            <a:ext cx="1103312" cy="1019175"/>
            <a:chOff x="2016" y="1920"/>
            <a:chExt cx="1680" cy="1680"/>
          </a:xfrm>
        </p:grpSpPr>
        <p:sp>
          <p:nvSpPr>
            <p:cNvPr id="27" name="Oval 59"/>
            <p:cNvSpPr>
              <a:spLocks noChangeArrowheads="1"/>
            </p:cNvSpPr>
            <p:nvPr/>
          </p:nvSpPr>
          <p:spPr bwMode="gray">
            <a:xfrm>
              <a:off x="2016" y="1920"/>
              <a:ext cx="1680" cy="1680"/>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8"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29" name="Text Box 61"/>
          <p:cNvSpPr txBox="1">
            <a:spLocks noChangeArrowheads="1"/>
          </p:cNvSpPr>
          <p:nvPr/>
        </p:nvSpPr>
        <p:spPr bwMode="gray">
          <a:xfrm>
            <a:off x="6113463" y="3573016"/>
            <a:ext cx="436562" cy="457200"/>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D</a:t>
            </a:r>
          </a:p>
        </p:txBody>
      </p:sp>
      <p:sp>
        <p:nvSpPr>
          <p:cNvPr id="30" name="Text Box 62"/>
          <p:cNvSpPr txBox="1">
            <a:spLocks noChangeArrowheads="1"/>
          </p:cNvSpPr>
          <p:nvPr/>
        </p:nvSpPr>
        <p:spPr bwMode="black">
          <a:xfrm>
            <a:off x="-500098" y="3933056"/>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升华与思想改进</a:t>
            </a:r>
            <a:endParaRPr lang="en-US" altLang="zh-CN" sz="2000" b="1" dirty="0">
              <a:solidFill>
                <a:schemeClr val="tx2">
                  <a:lumMod val="95000"/>
                  <a:lumOff val="5000"/>
                </a:schemeClr>
              </a:solidFill>
              <a:ea typeface="宋体" charset="-122"/>
            </a:endParaRPr>
          </a:p>
        </p:txBody>
      </p:sp>
      <p:sp>
        <p:nvSpPr>
          <p:cNvPr id="31" name="Rectangle 57"/>
          <p:cNvSpPr>
            <a:spLocks noChangeArrowheads="1"/>
          </p:cNvSpPr>
          <p:nvPr/>
        </p:nvSpPr>
        <p:spPr bwMode="invGray">
          <a:xfrm>
            <a:off x="4778" y="4731984"/>
            <a:ext cx="6638924" cy="695323"/>
          </a:xfrm>
          <a:prstGeom prst="rect">
            <a:avLst/>
          </a:prstGeom>
          <a:gradFill flip="none" rotWithShape="1">
            <a:gsLst>
              <a:gs pos="0">
                <a:srgbClr val="5E9EFF"/>
              </a:gs>
              <a:gs pos="39999">
                <a:srgbClr val="85C2FF"/>
              </a:gs>
              <a:gs pos="70000">
                <a:srgbClr val="C4D6EB"/>
              </a:gs>
              <a:gs pos="100000">
                <a:schemeClr val="accent3"/>
              </a:gs>
            </a:gsLst>
            <a:lin ang="10800000" scaled="1"/>
            <a:tileRect/>
          </a:gradFill>
          <a:ln w="9525" algn="ctr">
            <a:noFill/>
            <a:miter lim="800000"/>
            <a:headEnd/>
            <a:tailEnd/>
          </a:ln>
          <a:effectLst/>
        </p:spPr>
        <p:txBody>
          <a:bodyPr wrap="none" anchor="ctr"/>
          <a:lstStyle/>
          <a:p>
            <a:endParaRPr lang="zh-CN" altLang="en-US"/>
          </a:p>
        </p:txBody>
      </p:sp>
      <p:grpSp>
        <p:nvGrpSpPr>
          <p:cNvPr id="32" name="Group 58"/>
          <p:cNvGrpSpPr>
            <a:grpSpLocks/>
          </p:cNvGrpSpPr>
          <p:nvPr/>
        </p:nvGrpSpPr>
        <p:grpSpPr bwMode="auto">
          <a:xfrm>
            <a:off x="6469084" y="4570065"/>
            <a:ext cx="1103312" cy="1019175"/>
            <a:chOff x="2016" y="1920"/>
            <a:chExt cx="1680" cy="1680"/>
          </a:xfrm>
        </p:grpSpPr>
        <p:sp>
          <p:nvSpPr>
            <p:cNvPr id="33" name="Oval 59"/>
            <p:cNvSpPr>
              <a:spLocks noChangeArrowheads="1"/>
            </p:cNvSpPr>
            <p:nvPr/>
          </p:nvSpPr>
          <p:spPr bwMode="gray">
            <a:xfrm>
              <a:off x="2016" y="1920"/>
              <a:ext cx="1680" cy="1680"/>
            </a:xfrm>
            <a:prstGeom prst="ellipse">
              <a:avLst/>
            </a:prstGeom>
            <a:gradFill rotWithShape="1">
              <a:gsLst>
                <a:gs pos="0">
                  <a:srgbClr val="FFFF00"/>
                </a:gs>
                <a:gs pos="25000">
                  <a:srgbClr val="21D6E0"/>
                </a:gs>
                <a:gs pos="75000">
                  <a:srgbClr val="0087E6"/>
                </a:gs>
                <a:gs pos="100000">
                  <a:srgbClr val="005CBF"/>
                </a:gs>
              </a:gsLst>
              <a:lin ang="5400000" scaled="0"/>
            </a:gradFill>
            <a:ln w="9525">
              <a:noFill/>
              <a:round/>
              <a:headEnd/>
              <a:tailEnd/>
            </a:ln>
            <a:effectLst/>
          </p:spPr>
          <p:txBody>
            <a:bodyPr wrap="none" anchor="ctr"/>
            <a:lstStyle/>
            <a:p>
              <a:endParaRPr lang="zh-CN" altLang="en-US"/>
            </a:p>
          </p:txBody>
        </p:sp>
        <p:sp>
          <p:nvSpPr>
            <p:cNvPr id="34"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35" name="Text Box 61"/>
          <p:cNvSpPr txBox="1">
            <a:spLocks noChangeArrowheads="1"/>
          </p:cNvSpPr>
          <p:nvPr/>
        </p:nvSpPr>
        <p:spPr bwMode="gray">
          <a:xfrm>
            <a:off x="6786578" y="4589108"/>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E</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
        <p:nvSpPr>
          <p:cNvPr id="36" name="Text Box 62"/>
          <p:cNvSpPr txBox="1">
            <a:spLocks noChangeArrowheads="1"/>
          </p:cNvSpPr>
          <p:nvPr/>
        </p:nvSpPr>
        <p:spPr bwMode="black">
          <a:xfrm>
            <a:off x="285720" y="4874860"/>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个人档案和群体档案；思想的演进历程</a:t>
            </a:r>
            <a:endParaRPr lang="en-US" altLang="zh-CN" sz="2000" b="1" dirty="0">
              <a:solidFill>
                <a:schemeClr val="tx2">
                  <a:lumMod val="95000"/>
                  <a:lumOff val="5000"/>
                </a:schemeClr>
              </a:solidFill>
              <a:ea typeface="宋体" charset="-122"/>
            </a:endParaRPr>
          </a:p>
        </p:txBody>
      </p:sp>
      <p:sp>
        <p:nvSpPr>
          <p:cNvPr id="38" name="TextBox 37"/>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
        <p:nvSpPr>
          <p:cNvPr id="39" name="Oval 59"/>
          <p:cNvSpPr>
            <a:spLocks noChangeArrowheads="1"/>
          </p:cNvSpPr>
          <p:nvPr/>
        </p:nvSpPr>
        <p:spPr bwMode="gray">
          <a:xfrm>
            <a:off x="7281738" y="5549297"/>
            <a:ext cx="1103312" cy="1019175"/>
          </a:xfrm>
          <a:prstGeom prst="ellipse">
            <a:avLst/>
          </a:prstGeom>
          <a:gradFill rotWithShape="1">
            <a:gsLst>
              <a:gs pos="0">
                <a:srgbClr val="92D050"/>
              </a:gs>
              <a:gs pos="100000">
                <a:schemeClr val="accent5">
                  <a:lumMod val="50000"/>
                </a:schemeClr>
              </a:gs>
            </a:gsLst>
            <a:lin ang="5400000" scaled="1"/>
          </a:gradFill>
          <a:ln w="9525">
            <a:noFill/>
            <a:round/>
            <a:headEnd/>
            <a:tailEnd/>
          </a:ln>
          <a:effectLst/>
        </p:spPr>
        <p:txBody>
          <a:bodyPr wrap="none" anchor="ctr"/>
          <a:lstStyle/>
          <a:p>
            <a:endParaRPr lang="zh-CN" altLang="en-US"/>
          </a:p>
        </p:txBody>
      </p:sp>
      <p:sp>
        <p:nvSpPr>
          <p:cNvPr id="46" name="Freeform 60"/>
          <p:cNvSpPr>
            <a:spLocks/>
          </p:cNvSpPr>
          <p:nvPr/>
        </p:nvSpPr>
        <p:spPr bwMode="gray">
          <a:xfrm>
            <a:off x="7407831" y="5579249"/>
            <a:ext cx="851126" cy="384617"/>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92D050"/>
              </a:gs>
              <a:gs pos="100000">
                <a:schemeClr val="bg1">
                  <a:lumMod val="85000"/>
                </a:schemeClr>
              </a:gs>
            </a:gsLst>
            <a:lin ang="5400000" scaled="1"/>
          </a:gradFill>
          <a:ln w="0">
            <a:noFill/>
            <a:prstDash val="solid"/>
            <a:round/>
            <a:headEnd/>
            <a:tailEnd/>
          </a:ln>
        </p:spPr>
        <p:txBody>
          <a:bodyPr/>
          <a:lstStyle/>
          <a:p>
            <a:endParaRPr lang="zh-CN" altLang="en-US"/>
          </a:p>
        </p:txBody>
      </p:sp>
      <p:sp>
        <p:nvSpPr>
          <p:cNvPr id="45" name="Text Box 62"/>
          <p:cNvSpPr txBox="1">
            <a:spLocks noChangeArrowheads="1"/>
          </p:cNvSpPr>
          <p:nvPr/>
        </p:nvSpPr>
        <p:spPr bwMode="black">
          <a:xfrm>
            <a:off x="438120" y="5882972"/>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蕴涵式的促进性评价</a:t>
            </a:r>
            <a:endParaRPr lang="en-US" altLang="zh-CN" sz="2000" b="1" dirty="0">
              <a:solidFill>
                <a:schemeClr val="tx2">
                  <a:lumMod val="95000"/>
                  <a:lumOff val="5000"/>
                </a:schemeClr>
              </a:solidFill>
              <a:ea typeface="宋体" charset="-122"/>
            </a:endParaRPr>
          </a:p>
        </p:txBody>
      </p:sp>
      <p:sp>
        <p:nvSpPr>
          <p:cNvPr id="44" name="Text Box 61"/>
          <p:cNvSpPr txBox="1">
            <a:spLocks noChangeArrowheads="1"/>
          </p:cNvSpPr>
          <p:nvPr/>
        </p:nvSpPr>
        <p:spPr bwMode="gray">
          <a:xfrm>
            <a:off x="7636064" y="5652139"/>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F</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Tree>
    <p:extLst>
      <p:ext uri="{BB962C8B-B14F-4D97-AF65-F5344CB8AC3E}">
        <p14:creationId xmlns:p14="http://schemas.microsoft.com/office/powerpoint/2010/main" val="3969034418"/>
      </p:ext>
    </p:extLst>
  </p:cSld>
  <p:clrMapOvr>
    <a:masterClrMapping/>
  </p:clrMapOvr>
  <p:transition>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宋体" pitchFamily="2" charset="-122"/>
                <a:ea typeface="宋体" pitchFamily="2" charset="-122"/>
              </a:rPr>
              <a:t>创建相互联系的公共知识</a:t>
            </a:r>
          </a:p>
        </p:txBody>
      </p:sp>
      <p:sp>
        <p:nvSpPr>
          <p:cNvPr id="3" name="内容占位符 2"/>
          <p:cNvSpPr>
            <a:spLocks noGrp="1"/>
          </p:cNvSpPr>
          <p:nvPr>
            <p:ph idx="1"/>
          </p:nvPr>
        </p:nvSpPr>
        <p:spPr/>
        <p:txBody>
          <a:bodyPr/>
          <a:lstStyle/>
          <a:p>
            <a:r>
              <a:rPr lang="zh-CN" altLang="en-US" sz="2800" dirty="0" smtClean="0">
                <a:solidFill>
                  <a:schemeClr val="tx2">
                    <a:lumMod val="95000"/>
                    <a:lumOff val="5000"/>
                  </a:schemeClr>
                </a:solidFill>
              </a:rPr>
              <a:t>用户发表的短文是嵌套在一个不断发展的结构之中的，这种嵌套结构自然形成了短文之间的</a:t>
            </a:r>
            <a:r>
              <a:rPr lang="en-US" sz="2800" dirty="0" smtClean="0">
                <a:solidFill>
                  <a:schemeClr val="tx2">
                    <a:lumMod val="95000"/>
                    <a:lumOff val="5000"/>
                  </a:schemeClr>
                </a:solidFill>
              </a:rPr>
              <a:t>“</a:t>
            </a:r>
            <a:r>
              <a:rPr lang="zh-CN" altLang="en-US" sz="2800" dirty="0" smtClean="0">
                <a:solidFill>
                  <a:schemeClr val="tx2">
                    <a:lumMod val="95000"/>
                    <a:lumOff val="5000"/>
                  </a:schemeClr>
                </a:solidFill>
              </a:rPr>
              <a:t>母子</a:t>
            </a:r>
            <a:r>
              <a:rPr lang="en-US" sz="2800" dirty="0" smtClean="0">
                <a:solidFill>
                  <a:schemeClr val="tx2">
                    <a:lumMod val="95000"/>
                    <a:lumOff val="5000"/>
                  </a:schemeClr>
                </a:solidFill>
              </a:rPr>
              <a:t>”</a:t>
            </a:r>
            <a:r>
              <a:rPr lang="zh-CN" altLang="en-US" sz="2800" dirty="0" smtClean="0">
                <a:solidFill>
                  <a:schemeClr val="tx2">
                    <a:lumMod val="95000"/>
                    <a:lumOff val="5000"/>
                  </a:schemeClr>
                </a:solidFill>
              </a:rPr>
              <a:t>关系，相互有链接，而且这些短文和链接都是可以修改的。（直接演示）</a:t>
            </a:r>
            <a:endParaRPr lang="en-US" altLang="zh-CN" sz="2800" dirty="0" smtClean="0">
              <a:solidFill>
                <a:schemeClr val="tx2">
                  <a:lumMod val="95000"/>
                  <a:lumOff val="5000"/>
                </a:schemeClr>
              </a:solidFill>
            </a:endParaRPr>
          </a:p>
        </p:txBody>
      </p:sp>
      <p:graphicFrame>
        <p:nvGraphicFramePr>
          <p:cNvPr id="4" name="图示 3"/>
          <p:cNvGraphicFramePr/>
          <p:nvPr/>
        </p:nvGraphicFramePr>
        <p:xfrm>
          <a:off x="928662" y="2571744"/>
          <a:ext cx="7358114" cy="39211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Tree>
  </p:cSld>
  <p:clrMapOvr>
    <a:masterClrMapping/>
  </p:clrMapOvr>
  <p:transition>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57"/>
          <p:cNvSpPr>
            <a:spLocks noChangeArrowheads="1"/>
          </p:cNvSpPr>
          <p:nvPr/>
        </p:nvSpPr>
        <p:spPr bwMode="invGray">
          <a:xfrm>
            <a:off x="0" y="5740096"/>
            <a:ext cx="7572396" cy="695323"/>
          </a:xfrm>
          <a:prstGeom prst="rect">
            <a:avLst/>
          </a:prstGeom>
          <a:gradFill flip="none" rotWithShape="1">
            <a:gsLst>
              <a:gs pos="0">
                <a:srgbClr val="92D050"/>
              </a:gs>
              <a:gs pos="39999">
                <a:srgbClr val="A9DA74"/>
              </a:gs>
              <a:gs pos="70000">
                <a:srgbClr val="D0E0D7"/>
              </a:gs>
              <a:gs pos="100000">
                <a:srgbClr val="F3F7F5"/>
              </a:gs>
            </a:gsLst>
            <a:lin ang="10800000" scaled="1"/>
            <a:tileRect/>
          </a:gradFill>
          <a:ln w="9525" algn="ctr">
            <a:noFill/>
            <a:miter lim="800000"/>
            <a:headEnd/>
            <a:tailEnd/>
          </a:ln>
          <a:effectLst/>
        </p:spPr>
        <p:txBody>
          <a:bodyPr wrap="none" anchor="ctr"/>
          <a:lstStyle/>
          <a:p>
            <a:endParaRPr lang="zh-CN" altLang="en-US"/>
          </a:p>
        </p:txBody>
      </p:sp>
      <p:sp>
        <p:nvSpPr>
          <p:cNvPr id="37" name="Oval 59"/>
          <p:cNvSpPr>
            <a:spLocks noChangeArrowheads="1"/>
          </p:cNvSpPr>
          <p:nvPr/>
        </p:nvSpPr>
        <p:spPr bwMode="gray">
          <a:xfrm>
            <a:off x="6429388" y="4570065"/>
            <a:ext cx="1103312" cy="1019175"/>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 name="标题 1"/>
          <p:cNvSpPr>
            <a:spLocks noGrp="1"/>
          </p:cNvSpPr>
          <p:nvPr>
            <p:ph type="title"/>
          </p:nvPr>
        </p:nvSpPr>
        <p:spPr/>
        <p:txBody>
          <a:bodyPr/>
          <a:lstStyle/>
          <a:p>
            <a:r>
              <a:rPr lang="zh-CN" altLang="en-US" b="1" dirty="0" smtClean="0"/>
              <a:t>设计思路和基本功能</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Rectangle 43"/>
          <p:cNvSpPr>
            <a:spLocks noChangeArrowheads="1"/>
          </p:cNvSpPr>
          <p:nvPr/>
        </p:nvSpPr>
        <p:spPr bwMode="invGray">
          <a:xfrm>
            <a:off x="0" y="1916832"/>
            <a:ext cx="4665663" cy="719137"/>
          </a:xfrm>
          <a:prstGeom prst="rect">
            <a:avLst/>
          </a:prstGeom>
          <a:gradFill rotWithShape="1">
            <a:gsLst>
              <a:gs pos="0">
                <a:schemeClr val="bg1"/>
              </a:gs>
              <a:gs pos="100000">
                <a:srgbClr val="418AEB"/>
              </a:gs>
            </a:gsLst>
            <a:lin ang="0" scaled="1"/>
          </a:gradFill>
          <a:ln w="9525" algn="ctr">
            <a:noFill/>
            <a:miter lim="800000"/>
            <a:headEnd/>
            <a:tailEnd/>
          </a:ln>
          <a:effectLst/>
        </p:spPr>
        <p:txBody>
          <a:bodyPr wrap="none" anchor="ctr"/>
          <a:lstStyle/>
          <a:p>
            <a:endParaRPr lang="zh-CN" altLang="en-US"/>
          </a:p>
        </p:txBody>
      </p:sp>
      <p:sp>
        <p:nvSpPr>
          <p:cNvPr id="5" name="Rectangle 36"/>
          <p:cNvSpPr>
            <a:spLocks noChangeArrowheads="1"/>
          </p:cNvSpPr>
          <p:nvPr/>
        </p:nvSpPr>
        <p:spPr bwMode="invGray">
          <a:xfrm>
            <a:off x="0" y="980728"/>
            <a:ext cx="4222750" cy="719138"/>
          </a:xfrm>
          <a:prstGeom prst="rect">
            <a:avLst/>
          </a:prstGeom>
          <a:gradFill rotWithShape="1">
            <a:gsLst>
              <a:gs pos="0">
                <a:schemeClr val="bg1"/>
              </a:gs>
              <a:gs pos="100000">
                <a:srgbClr val="E98931"/>
              </a:gs>
            </a:gsLst>
            <a:lin ang="0" scaled="1"/>
          </a:gradFill>
          <a:ln w="9525" algn="ctr">
            <a:noFill/>
            <a:miter lim="800000"/>
            <a:headEnd/>
            <a:tailEnd/>
          </a:ln>
          <a:effectLst/>
        </p:spPr>
        <p:txBody>
          <a:bodyPr wrap="none" anchor="ctr"/>
          <a:lstStyle/>
          <a:p>
            <a:endParaRPr lang="zh-CN" altLang="en-US"/>
          </a:p>
        </p:txBody>
      </p:sp>
      <p:grpSp>
        <p:nvGrpSpPr>
          <p:cNvPr id="6" name="Group 37"/>
          <p:cNvGrpSpPr>
            <a:grpSpLocks/>
          </p:cNvGrpSpPr>
          <p:nvPr/>
        </p:nvGrpSpPr>
        <p:grpSpPr bwMode="auto">
          <a:xfrm>
            <a:off x="3668713" y="764704"/>
            <a:ext cx="1098550" cy="1001712"/>
            <a:chOff x="1488" y="1968"/>
            <a:chExt cx="432" cy="432"/>
          </a:xfrm>
        </p:grpSpPr>
        <p:grpSp>
          <p:nvGrpSpPr>
            <p:cNvPr id="7" name="Group 38"/>
            <p:cNvGrpSpPr>
              <a:grpSpLocks/>
            </p:cNvGrpSpPr>
            <p:nvPr/>
          </p:nvGrpSpPr>
          <p:grpSpPr bwMode="auto">
            <a:xfrm>
              <a:off x="1488" y="1968"/>
              <a:ext cx="432" cy="432"/>
              <a:chOff x="2016" y="1920"/>
              <a:chExt cx="1680" cy="1680"/>
            </a:xfrm>
          </p:grpSpPr>
          <p:sp>
            <p:nvSpPr>
              <p:cNvPr id="9" name="Oval 39"/>
              <p:cNvSpPr>
                <a:spLocks noChangeArrowheads="1"/>
              </p:cNvSpPr>
              <p:nvPr/>
            </p:nvSpPr>
            <p:spPr bwMode="gray">
              <a:xfrm>
                <a:off x="2016" y="1920"/>
                <a:ext cx="1680" cy="1680"/>
              </a:xfrm>
              <a:prstGeom prst="ellipse">
                <a:avLst/>
              </a:prstGeom>
              <a:gradFill rotWithShape="1">
                <a:gsLst>
                  <a:gs pos="0">
                    <a:srgbClr val="FF9900"/>
                  </a:gs>
                  <a:gs pos="100000">
                    <a:srgbClr val="FF9900">
                      <a:gamma/>
                      <a:shade val="39216"/>
                      <a:invGamma/>
                    </a:srgbClr>
                  </a:gs>
                </a:gsLst>
                <a:lin ang="5400000" scaled="1"/>
              </a:gradFill>
              <a:ln w="9525">
                <a:noFill/>
                <a:round/>
                <a:headEnd/>
                <a:tailEnd/>
              </a:ln>
              <a:effectLst/>
            </p:spPr>
            <p:txBody>
              <a:bodyPr wrap="none" anchor="ctr"/>
              <a:lstStyle/>
              <a:p>
                <a:endParaRPr lang="zh-CN" altLang="en-US"/>
              </a:p>
            </p:txBody>
          </p:sp>
          <p:sp>
            <p:nvSpPr>
              <p:cNvPr id="10" name="Freeform 4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FF9900"/>
                  </a:gs>
                </a:gsLst>
                <a:lin ang="5400000" scaled="1"/>
              </a:gradFill>
              <a:ln w="0">
                <a:noFill/>
                <a:prstDash val="solid"/>
                <a:round/>
                <a:headEnd/>
                <a:tailEnd/>
              </a:ln>
            </p:spPr>
            <p:txBody>
              <a:bodyPr/>
              <a:lstStyle/>
              <a:p>
                <a:endParaRPr lang="zh-CN" altLang="en-US"/>
              </a:p>
            </p:txBody>
          </p:sp>
        </p:grpSp>
        <p:sp>
          <p:nvSpPr>
            <p:cNvPr id="8" name="Text Box 41"/>
            <p:cNvSpPr txBox="1">
              <a:spLocks noChangeArrowheads="1"/>
            </p:cNvSpPr>
            <p:nvPr/>
          </p:nvSpPr>
          <p:spPr bwMode="gray">
            <a:xfrm>
              <a:off x="1631" y="2016"/>
              <a:ext cx="165" cy="197"/>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A</a:t>
              </a:r>
            </a:p>
          </p:txBody>
        </p:sp>
      </p:grpSp>
      <p:sp>
        <p:nvSpPr>
          <p:cNvPr id="11" name="Text Box 42"/>
          <p:cNvSpPr txBox="1">
            <a:spLocks noChangeArrowheads="1"/>
          </p:cNvSpPr>
          <p:nvPr/>
        </p:nvSpPr>
        <p:spPr bwMode="black">
          <a:xfrm>
            <a:off x="214282" y="991843"/>
            <a:ext cx="3500462" cy="707886"/>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视点多元、能力多元、团队工作</a:t>
            </a:r>
          </a:p>
        </p:txBody>
      </p:sp>
      <p:grpSp>
        <p:nvGrpSpPr>
          <p:cNvPr id="12" name="Group 44"/>
          <p:cNvGrpSpPr>
            <a:grpSpLocks/>
          </p:cNvGrpSpPr>
          <p:nvPr/>
        </p:nvGrpSpPr>
        <p:grpSpPr bwMode="auto">
          <a:xfrm>
            <a:off x="4316413" y="1700808"/>
            <a:ext cx="1087437" cy="1006475"/>
            <a:chOff x="3938" y="1968"/>
            <a:chExt cx="430" cy="437"/>
          </a:xfrm>
        </p:grpSpPr>
        <p:grpSp>
          <p:nvGrpSpPr>
            <p:cNvPr id="13" name="Group 45"/>
            <p:cNvGrpSpPr>
              <a:grpSpLocks/>
            </p:cNvGrpSpPr>
            <p:nvPr/>
          </p:nvGrpSpPr>
          <p:grpSpPr bwMode="auto">
            <a:xfrm>
              <a:off x="3938" y="1968"/>
              <a:ext cx="430" cy="437"/>
              <a:chOff x="2016" y="1920"/>
              <a:chExt cx="1680" cy="1680"/>
            </a:xfrm>
          </p:grpSpPr>
          <p:sp>
            <p:nvSpPr>
              <p:cNvPr id="15" name="Oval 46"/>
              <p:cNvSpPr>
                <a:spLocks noChangeArrowheads="1"/>
              </p:cNvSpPr>
              <p:nvPr/>
            </p:nvSpPr>
            <p:spPr bwMode="gray">
              <a:xfrm>
                <a:off x="2016" y="1920"/>
                <a:ext cx="1680" cy="1680"/>
              </a:xfrm>
              <a:prstGeom prst="ellipse">
                <a:avLst/>
              </a:prstGeom>
              <a:gradFill rotWithShape="1">
                <a:gsLst>
                  <a:gs pos="0">
                    <a:srgbClr val="4996E3"/>
                  </a:gs>
                  <a:gs pos="100000">
                    <a:srgbClr val="4996E3">
                      <a:gamma/>
                      <a:shade val="30196"/>
                      <a:invGamma/>
                    </a:srgbClr>
                  </a:gs>
                </a:gsLst>
                <a:lin ang="5400000" scaled="1"/>
              </a:gradFill>
              <a:ln w="9525">
                <a:noFill/>
                <a:round/>
                <a:headEnd/>
                <a:tailEnd/>
              </a:ln>
              <a:effectLst/>
            </p:spPr>
            <p:txBody>
              <a:bodyPr wrap="none" anchor="ctr"/>
              <a:lstStyle/>
              <a:p>
                <a:endParaRPr lang="zh-CN" altLang="en-US"/>
              </a:p>
            </p:txBody>
          </p:sp>
          <p:sp>
            <p:nvSpPr>
              <p:cNvPr id="16" name="Freeform 47"/>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66A7E8"/>
                  </a:gs>
                </a:gsLst>
                <a:lin ang="5400000" scaled="1"/>
              </a:gradFill>
              <a:ln w="0">
                <a:noFill/>
                <a:prstDash val="solid"/>
                <a:round/>
                <a:headEnd/>
                <a:tailEnd/>
              </a:ln>
            </p:spPr>
            <p:txBody>
              <a:bodyPr/>
              <a:lstStyle/>
              <a:p>
                <a:endParaRPr lang="zh-CN" altLang="en-US"/>
              </a:p>
            </p:txBody>
          </p:sp>
        </p:grpSp>
        <p:sp>
          <p:nvSpPr>
            <p:cNvPr id="14" name="Text Box 48"/>
            <p:cNvSpPr txBox="1">
              <a:spLocks noChangeArrowheads="1"/>
            </p:cNvSpPr>
            <p:nvPr/>
          </p:nvSpPr>
          <p:spPr bwMode="gray">
            <a:xfrm>
              <a:off x="4067" y="2028"/>
              <a:ext cx="164" cy="198"/>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B</a:t>
              </a:r>
            </a:p>
          </p:txBody>
        </p:sp>
      </p:grpSp>
      <p:sp>
        <p:nvSpPr>
          <p:cNvPr id="17" name="Text Box 49"/>
          <p:cNvSpPr txBox="1">
            <a:spLocks noChangeArrowheads="1"/>
          </p:cNvSpPr>
          <p:nvPr/>
        </p:nvSpPr>
        <p:spPr bwMode="black">
          <a:xfrm>
            <a:off x="1071538" y="2080342"/>
            <a:ext cx="3048000" cy="400110"/>
          </a:xfrm>
          <a:prstGeom prst="rect">
            <a:avLst/>
          </a:prstGeom>
          <a:noFill/>
          <a:ln w="9525">
            <a:noFill/>
            <a:miter lim="800000"/>
            <a:headEnd/>
            <a:tailEnd/>
          </a:ln>
          <a:effectLst/>
        </p:spPr>
        <p:txBody>
          <a:bodyPr>
            <a:spAutoFit/>
          </a:bodyPr>
          <a:lstStyle/>
          <a:p>
            <a:pPr algn="r" eaLnBrk="0" hangingPunct="0"/>
            <a:r>
              <a:rPr lang="zh-CN" altLang="en-US" sz="2000" b="1" dirty="0">
                <a:solidFill>
                  <a:schemeClr val="tx2">
                    <a:lumMod val="95000"/>
                    <a:lumOff val="5000"/>
                  </a:schemeClr>
                </a:solidFill>
                <a:ea typeface="宋体" charset="-122"/>
              </a:rPr>
              <a:t>创建相互联系的公共知识</a:t>
            </a:r>
            <a:endParaRPr lang="en-US" altLang="zh-CN" sz="2000" b="1" dirty="0">
              <a:solidFill>
                <a:schemeClr val="tx2">
                  <a:lumMod val="95000"/>
                  <a:lumOff val="5000"/>
                </a:schemeClr>
              </a:solidFill>
              <a:ea typeface="宋体" charset="-122"/>
            </a:endParaRPr>
          </a:p>
        </p:txBody>
      </p:sp>
      <p:sp>
        <p:nvSpPr>
          <p:cNvPr id="18" name="Rectangle 50"/>
          <p:cNvSpPr>
            <a:spLocks noChangeArrowheads="1"/>
          </p:cNvSpPr>
          <p:nvPr/>
        </p:nvSpPr>
        <p:spPr bwMode="invGray">
          <a:xfrm>
            <a:off x="0" y="2823453"/>
            <a:ext cx="5686425" cy="720725"/>
          </a:xfrm>
          <a:prstGeom prst="rect">
            <a:avLst/>
          </a:prstGeom>
          <a:gradFill rotWithShape="1">
            <a:gsLst>
              <a:gs pos="0">
                <a:schemeClr val="bg1"/>
              </a:gs>
              <a:gs pos="100000">
                <a:srgbClr val="9942E0"/>
              </a:gs>
            </a:gsLst>
            <a:lin ang="0" scaled="1"/>
          </a:gradFill>
          <a:ln w="9525" algn="ctr">
            <a:noFill/>
            <a:miter lim="800000"/>
            <a:headEnd/>
            <a:tailEnd/>
          </a:ln>
          <a:effectLst/>
        </p:spPr>
        <p:txBody>
          <a:bodyPr wrap="none" anchor="ctr"/>
          <a:lstStyle/>
          <a:p>
            <a:endParaRPr lang="zh-CN" altLang="en-US"/>
          </a:p>
        </p:txBody>
      </p:sp>
      <p:grpSp>
        <p:nvGrpSpPr>
          <p:cNvPr id="19" name="Group 51"/>
          <p:cNvGrpSpPr>
            <a:grpSpLocks/>
          </p:cNvGrpSpPr>
          <p:nvPr/>
        </p:nvGrpSpPr>
        <p:grpSpPr bwMode="auto">
          <a:xfrm>
            <a:off x="5021263" y="2632199"/>
            <a:ext cx="1098550" cy="1012825"/>
            <a:chOff x="3552" y="3339"/>
            <a:chExt cx="412" cy="392"/>
          </a:xfrm>
        </p:grpSpPr>
        <p:grpSp>
          <p:nvGrpSpPr>
            <p:cNvPr id="20" name="Group 52"/>
            <p:cNvGrpSpPr>
              <a:grpSpLocks/>
            </p:cNvGrpSpPr>
            <p:nvPr/>
          </p:nvGrpSpPr>
          <p:grpSpPr bwMode="auto">
            <a:xfrm>
              <a:off x="3552" y="3339"/>
              <a:ext cx="412" cy="392"/>
              <a:chOff x="2016" y="1920"/>
              <a:chExt cx="1680" cy="1680"/>
            </a:xfrm>
          </p:grpSpPr>
          <p:sp>
            <p:nvSpPr>
              <p:cNvPr id="22" name="Oval 53"/>
              <p:cNvSpPr>
                <a:spLocks noChangeArrowheads="1"/>
              </p:cNvSpPr>
              <p:nvPr/>
            </p:nvSpPr>
            <p:spPr bwMode="gray">
              <a:xfrm>
                <a:off x="2016" y="1920"/>
                <a:ext cx="1680" cy="1680"/>
              </a:xfrm>
              <a:prstGeom prst="ellipse">
                <a:avLst/>
              </a:prstGeom>
              <a:gradFill rotWithShape="1">
                <a:gsLst>
                  <a:gs pos="0">
                    <a:srgbClr val="9966FF"/>
                  </a:gs>
                  <a:gs pos="100000">
                    <a:srgbClr val="9966FF">
                      <a:gamma/>
                      <a:shade val="24314"/>
                      <a:invGamma/>
                    </a:srgbClr>
                  </a:gs>
                </a:gsLst>
                <a:lin ang="5400000" scaled="1"/>
              </a:gradFill>
              <a:ln w="9525">
                <a:noFill/>
                <a:round/>
                <a:headEnd/>
                <a:tailEnd/>
              </a:ln>
              <a:effectLst/>
            </p:spPr>
            <p:txBody>
              <a:bodyPr wrap="none" anchor="ctr"/>
              <a:lstStyle/>
              <a:p>
                <a:endParaRPr lang="zh-CN" altLang="en-US"/>
              </a:p>
            </p:txBody>
          </p:sp>
          <p:sp>
            <p:nvSpPr>
              <p:cNvPr id="23" name="Freeform 54"/>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9966FF"/>
                  </a:gs>
                </a:gsLst>
                <a:lin ang="5400000" scaled="1"/>
              </a:gradFill>
              <a:ln w="0">
                <a:noFill/>
                <a:prstDash val="solid"/>
                <a:round/>
                <a:headEnd/>
                <a:tailEnd/>
              </a:ln>
            </p:spPr>
            <p:txBody>
              <a:bodyPr/>
              <a:lstStyle/>
              <a:p>
                <a:endParaRPr lang="zh-CN" altLang="en-US"/>
              </a:p>
            </p:txBody>
          </p:sp>
        </p:grpSp>
        <p:sp>
          <p:nvSpPr>
            <p:cNvPr id="21" name="Text Box 55"/>
            <p:cNvSpPr txBox="1">
              <a:spLocks noChangeArrowheads="1"/>
            </p:cNvSpPr>
            <p:nvPr/>
          </p:nvSpPr>
          <p:spPr bwMode="gray">
            <a:xfrm>
              <a:off x="3683" y="3395"/>
              <a:ext cx="152" cy="177"/>
            </a:xfrm>
            <a:prstGeom prst="rect">
              <a:avLst/>
            </a:prstGeom>
            <a:noFill/>
            <a:ln w="9525" algn="ctr">
              <a:noFill/>
              <a:miter lim="800000"/>
              <a:headEnd/>
              <a:tailEnd/>
            </a:ln>
            <a:effectLst/>
          </p:spPr>
          <p:txBody>
            <a:bodyPr wrap="none">
              <a:spAutoFit/>
            </a:bodyPr>
            <a:lstStyle/>
            <a:p>
              <a:pPr eaLnBrk="0" hangingPunct="0"/>
              <a:r>
                <a:rPr lang="en-US" altLang="zh-CN" sz="2400" b="1" dirty="0">
                  <a:solidFill>
                    <a:srgbClr val="000000"/>
                  </a:solidFill>
                  <a:effectLst>
                    <a:outerShdw blurRad="38100" dist="38100" dir="2700000" algn="tl">
                      <a:srgbClr val="FFFFFF"/>
                    </a:outerShdw>
                  </a:effectLst>
                  <a:latin typeface="Verdana" pitchFamily="34" charset="0"/>
                  <a:ea typeface="宋体" charset="-122"/>
                </a:rPr>
                <a:t>C</a:t>
              </a:r>
            </a:p>
          </p:txBody>
        </p:sp>
      </p:grpSp>
      <p:sp>
        <p:nvSpPr>
          <p:cNvPr id="24" name="Text Box 56"/>
          <p:cNvSpPr txBox="1">
            <a:spLocks noChangeArrowheads="1"/>
          </p:cNvSpPr>
          <p:nvPr/>
        </p:nvSpPr>
        <p:spPr bwMode="black">
          <a:xfrm>
            <a:off x="1357290" y="2999665"/>
            <a:ext cx="3519510"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rgbClr val="FF0000"/>
                </a:solidFill>
                <a:ea typeface="宋体" charset="-122"/>
              </a:rPr>
              <a:t>深入的知识加工过程 </a:t>
            </a:r>
          </a:p>
        </p:txBody>
      </p:sp>
      <p:sp>
        <p:nvSpPr>
          <p:cNvPr id="25" name="Rectangle 57"/>
          <p:cNvSpPr>
            <a:spLocks noChangeArrowheads="1"/>
          </p:cNvSpPr>
          <p:nvPr/>
        </p:nvSpPr>
        <p:spPr bwMode="invGray">
          <a:xfrm>
            <a:off x="0" y="3768279"/>
            <a:ext cx="6392863" cy="719137"/>
          </a:xfrm>
          <a:prstGeom prst="rect">
            <a:avLst/>
          </a:prstGeom>
          <a:gradFill rotWithShape="1">
            <a:gsLst>
              <a:gs pos="0">
                <a:schemeClr val="bg1"/>
              </a:gs>
              <a:gs pos="100000">
                <a:srgbClr val="33AD8A"/>
              </a:gs>
            </a:gsLst>
            <a:lin ang="0" scaled="1"/>
          </a:gradFill>
          <a:ln w="9525" algn="ctr">
            <a:noFill/>
            <a:miter lim="800000"/>
            <a:headEnd/>
            <a:tailEnd/>
          </a:ln>
          <a:effectLst/>
        </p:spPr>
        <p:txBody>
          <a:bodyPr wrap="none" anchor="ctr"/>
          <a:lstStyle/>
          <a:p>
            <a:endParaRPr lang="zh-CN" altLang="en-US"/>
          </a:p>
        </p:txBody>
      </p:sp>
      <p:grpSp>
        <p:nvGrpSpPr>
          <p:cNvPr id="26" name="Group 58"/>
          <p:cNvGrpSpPr>
            <a:grpSpLocks/>
          </p:cNvGrpSpPr>
          <p:nvPr/>
        </p:nvGrpSpPr>
        <p:grpSpPr bwMode="auto">
          <a:xfrm>
            <a:off x="5678488" y="3561953"/>
            <a:ext cx="1103312" cy="1019175"/>
            <a:chOff x="2016" y="1920"/>
            <a:chExt cx="1680" cy="1680"/>
          </a:xfrm>
        </p:grpSpPr>
        <p:sp>
          <p:nvSpPr>
            <p:cNvPr id="27" name="Oval 59"/>
            <p:cNvSpPr>
              <a:spLocks noChangeArrowheads="1"/>
            </p:cNvSpPr>
            <p:nvPr/>
          </p:nvSpPr>
          <p:spPr bwMode="gray">
            <a:xfrm>
              <a:off x="2016" y="1920"/>
              <a:ext cx="1680" cy="1680"/>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8"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29" name="Text Box 61"/>
          <p:cNvSpPr txBox="1">
            <a:spLocks noChangeArrowheads="1"/>
          </p:cNvSpPr>
          <p:nvPr/>
        </p:nvSpPr>
        <p:spPr bwMode="gray">
          <a:xfrm>
            <a:off x="6113463" y="3573016"/>
            <a:ext cx="436562" cy="457200"/>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D</a:t>
            </a:r>
          </a:p>
        </p:txBody>
      </p:sp>
      <p:sp>
        <p:nvSpPr>
          <p:cNvPr id="30" name="Text Box 62"/>
          <p:cNvSpPr txBox="1">
            <a:spLocks noChangeArrowheads="1"/>
          </p:cNvSpPr>
          <p:nvPr/>
        </p:nvSpPr>
        <p:spPr bwMode="black">
          <a:xfrm>
            <a:off x="-500098" y="3933056"/>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升华与思想改进</a:t>
            </a:r>
            <a:endParaRPr lang="en-US" altLang="zh-CN" sz="2000" b="1" dirty="0">
              <a:solidFill>
                <a:schemeClr val="tx2">
                  <a:lumMod val="95000"/>
                  <a:lumOff val="5000"/>
                </a:schemeClr>
              </a:solidFill>
              <a:ea typeface="宋体" charset="-122"/>
            </a:endParaRPr>
          </a:p>
        </p:txBody>
      </p:sp>
      <p:sp>
        <p:nvSpPr>
          <p:cNvPr id="31" name="Rectangle 57"/>
          <p:cNvSpPr>
            <a:spLocks noChangeArrowheads="1"/>
          </p:cNvSpPr>
          <p:nvPr/>
        </p:nvSpPr>
        <p:spPr bwMode="invGray">
          <a:xfrm>
            <a:off x="4778" y="4731984"/>
            <a:ext cx="6638924" cy="695323"/>
          </a:xfrm>
          <a:prstGeom prst="rect">
            <a:avLst/>
          </a:prstGeom>
          <a:gradFill flip="none" rotWithShape="1">
            <a:gsLst>
              <a:gs pos="0">
                <a:srgbClr val="5E9EFF"/>
              </a:gs>
              <a:gs pos="39999">
                <a:srgbClr val="85C2FF"/>
              </a:gs>
              <a:gs pos="70000">
                <a:srgbClr val="C4D6EB"/>
              </a:gs>
              <a:gs pos="100000">
                <a:schemeClr val="accent3"/>
              </a:gs>
            </a:gsLst>
            <a:lin ang="10800000" scaled="1"/>
            <a:tileRect/>
          </a:gradFill>
          <a:ln w="9525" algn="ctr">
            <a:noFill/>
            <a:miter lim="800000"/>
            <a:headEnd/>
            <a:tailEnd/>
          </a:ln>
          <a:effectLst/>
        </p:spPr>
        <p:txBody>
          <a:bodyPr wrap="none" anchor="ctr"/>
          <a:lstStyle/>
          <a:p>
            <a:endParaRPr lang="zh-CN" altLang="en-US"/>
          </a:p>
        </p:txBody>
      </p:sp>
      <p:grpSp>
        <p:nvGrpSpPr>
          <p:cNvPr id="32" name="Group 58"/>
          <p:cNvGrpSpPr>
            <a:grpSpLocks/>
          </p:cNvGrpSpPr>
          <p:nvPr/>
        </p:nvGrpSpPr>
        <p:grpSpPr bwMode="auto">
          <a:xfrm>
            <a:off x="6469084" y="4570065"/>
            <a:ext cx="1103312" cy="1019175"/>
            <a:chOff x="2016" y="1920"/>
            <a:chExt cx="1680" cy="1680"/>
          </a:xfrm>
        </p:grpSpPr>
        <p:sp>
          <p:nvSpPr>
            <p:cNvPr id="33" name="Oval 59"/>
            <p:cNvSpPr>
              <a:spLocks noChangeArrowheads="1"/>
            </p:cNvSpPr>
            <p:nvPr/>
          </p:nvSpPr>
          <p:spPr bwMode="gray">
            <a:xfrm>
              <a:off x="2016" y="1920"/>
              <a:ext cx="1680" cy="1680"/>
            </a:xfrm>
            <a:prstGeom prst="ellipse">
              <a:avLst/>
            </a:prstGeom>
            <a:gradFill rotWithShape="1">
              <a:gsLst>
                <a:gs pos="0">
                  <a:srgbClr val="FFFF00"/>
                </a:gs>
                <a:gs pos="25000">
                  <a:srgbClr val="21D6E0"/>
                </a:gs>
                <a:gs pos="75000">
                  <a:srgbClr val="0087E6"/>
                </a:gs>
                <a:gs pos="100000">
                  <a:srgbClr val="005CBF"/>
                </a:gs>
              </a:gsLst>
              <a:lin ang="5400000" scaled="0"/>
            </a:gradFill>
            <a:ln w="9525">
              <a:noFill/>
              <a:round/>
              <a:headEnd/>
              <a:tailEnd/>
            </a:ln>
            <a:effectLst/>
          </p:spPr>
          <p:txBody>
            <a:bodyPr wrap="none" anchor="ctr"/>
            <a:lstStyle/>
            <a:p>
              <a:endParaRPr lang="zh-CN" altLang="en-US"/>
            </a:p>
          </p:txBody>
        </p:sp>
        <p:sp>
          <p:nvSpPr>
            <p:cNvPr id="34"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35" name="Text Box 61"/>
          <p:cNvSpPr txBox="1">
            <a:spLocks noChangeArrowheads="1"/>
          </p:cNvSpPr>
          <p:nvPr/>
        </p:nvSpPr>
        <p:spPr bwMode="gray">
          <a:xfrm>
            <a:off x="6786578" y="4589108"/>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E</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
        <p:nvSpPr>
          <p:cNvPr id="36" name="Text Box 62"/>
          <p:cNvSpPr txBox="1">
            <a:spLocks noChangeArrowheads="1"/>
          </p:cNvSpPr>
          <p:nvPr/>
        </p:nvSpPr>
        <p:spPr bwMode="black">
          <a:xfrm>
            <a:off x="285720" y="4874860"/>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个人档案和群体档案；思想的演进历程</a:t>
            </a:r>
            <a:endParaRPr lang="en-US" altLang="zh-CN" sz="2000" b="1" dirty="0">
              <a:solidFill>
                <a:schemeClr val="tx2">
                  <a:lumMod val="95000"/>
                  <a:lumOff val="5000"/>
                </a:schemeClr>
              </a:solidFill>
              <a:ea typeface="宋体" charset="-122"/>
            </a:endParaRPr>
          </a:p>
        </p:txBody>
      </p:sp>
      <p:sp>
        <p:nvSpPr>
          <p:cNvPr id="38" name="TextBox 37"/>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
        <p:nvSpPr>
          <p:cNvPr id="39" name="Oval 59"/>
          <p:cNvSpPr>
            <a:spLocks noChangeArrowheads="1"/>
          </p:cNvSpPr>
          <p:nvPr/>
        </p:nvSpPr>
        <p:spPr bwMode="gray">
          <a:xfrm>
            <a:off x="7281738" y="5549297"/>
            <a:ext cx="1103312" cy="1019175"/>
          </a:xfrm>
          <a:prstGeom prst="ellipse">
            <a:avLst/>
          </a:prstGeom>
          <a:gradFill rotWithShape="1">
            <a:gsLst>
              <a:gs pos="0">
                <a:srgbClr val="92D050"/>
              </a:gs>
              <a:gs pos="100000">
                <a:schemeClr val="accent5">
                  <a:lumMod val="50000"/>
                </a:schemeClr>
              </a:gs>
            </a:gsLst>
            <a:lin ang="5400000" scaled="1"/>
          </a:gradFill>
          <a:ln w="9525">
            <a:noFill/>
            <a:round/>
            <a:headEnd/>
            <a:tailEnd/>
          </a:ln>
          <a:effectLst/>
        </p:spPr>
        <p:txBody>
          <a:bodyPr wrap="none" anchor="ctr"/>
          <a:lstStyle/>
          <a:p>
            <a:endParaRPr lang="zh-CN" altLang="en-US"/>
          </a:p>
        </p:txBody>
      </p:sp>
      <p:sp>
        <p:nvSpPr>
          <p:cNvPr id="46" name="Freeform 60"/>
          <p:cNvSpPr>
            <a:spLocks/>
          </p:cNvSpPr>
          <p:nvPr/>
        </p:nvSpPr>
        <p:spPr bwMode="gray">
          <a:xfrm>
            <a:off x="7407831" y="5579249"/>
            <a:ext cx="851126" cy="384617"/>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92D050"/>
              </a:gs>
              <a:gs pos="100000">
                <a:schemeClr val="bg1">
                  <a:lumMod val="85000"/>
                </a:schemeClr>
              </a:gs>
            </a:gsLst>
            <a:lin ang="5400000" scaled="1"/>
          </a:gradFill>
          <a:ln w="0">
            <a:noFill/>
            <a:prstDash val="solid"/>
            <a:round/>
            <a:headEnd/>
            <a:tailEnd/>
          </a:ln>
        </p:spPr>
        <p:txBody>
          <a:bodyPr/>
          <a:lstStyle/>
          <a:p>
            <a:endParaRPr lang="zh-CN" altLang="en-US"/>
          </a:p>
        </p:txBody>
      </p:sp>
      <p:sp>
        <p:nvSpPr>
          <p:cNvPr id="45" name="Text Box 62"/>
          <p:cNvSpPr txBox="1">
            <a:spLocks noChangeArrowheads="1"/>
          </p:cNvSpPr>
          <p:nvPr/>
        </p:nvSpPr>
        <p:spPr bwMode="black">
          <a:xfrm>
            <a:off x="438120" y="5882972"/>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蕴涵式的促进性评价</a:t>
            </a:r>
            <a:endParaRPr lang="en-US" altLang="zh-CN" sz="2000" b="1" dirty="0">
              <a:solidFill>
                <a:schemeClr val="tx2">
                  <a:lumMod val="95000"/>
                  <a:lumOff val="5000"/>
                </a:schemeClr>
              </a:solidFill>
              <a:ea typeface="宋体" charset="-122"/>
            </a:endParaRPr>
          </a:p>
        </p:txBody>
      </p:sp>
      <p:sp>
        <p:nvSpPr>
          <p:cNvPr id="44" name="Text Box 61"/>
          <p:cNvSpPr txBox="1">
            <a:spLocks noChangeArrowheads="1"/>
          </p:cNvSpPr>
          <p:nvPr/>
        </p:nvSpPr>
        <p:spPr bwMode="gray">
          <a:xfrm>
            <a:off x="7636064" y="5652139"/>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F</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Tree>
    <p:extLst>
      <p:ext uri="{BB962C8B-B14F-4D97-AF65-F5344CB8AC3E}">
        <p14:creationId xmlns:p14="http://schemas.microsoft.com/office/powerpoint/2010/main" val="3388622740"/>
      </p:ext>
    </p:extLst>
  </p:cSld>
  <p:clrMapOvr>
    <a:masterClrMapping/>
  </p:clrMapOvr>
  <p:transition>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深入的知识加工过程 </a:t>
            </a:r>
          </a:p>
        </p:txBody>
      </p:sp>
      <p:sp>
        <p:nvSpPr>
          <p:cNvPr id="3" name="内容占位符 2"/>
          <p:cNvSpPr>
            <a:spLocks noGrp="1"/>
          </p:cNvSpPr>
          <p:nvPr>
            <p:ph idx="1"/>
          </p:nvPr>
        </p:nvSpPr>
        <p:spPr/>
        <p:txBody>
          <a:bodyPr/>
          <a:lstStyle/>
          <a:p>
            <a:endParaRPr lang="zh-CN" altLang="en-US" dirty="0"/>
          </a:p>
        </p:txBody>
      </p:sp>
      <p:sp>
        <p:nvSpPr>
          <p:cNvPr id="4" name="圆角矩形 3"/>
          <p:cNvSpPr/>
          <p:nvPr/>
        </p:nvSpPr>
        <p:spPr bwMode="auto">
          <a:xfrm>
            <a:off x="2928926" y="1285860"/>
            <a:ext cx="3643338" cy="4929222"/>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l"/>
            <a:endParaRPr lang="en-US" sz="2800" dirty="0" smtClean="0">
              <a:solidFill>
                <a:schemeClr val="bg1">
                  <a:lumMod val="50000"/>
                </a:schemeClr>
              </a:solidFill>
            </a:endParaRPr>
          </a:p>
          <a:p>
            <a:pPr algn="l"/>
            <a:r>
              <a:rPr lang="en-US" sz="2800" dirty="0" smtClean="0">
                <a:solidFill>
                  <a:schemeClr val="tx2">
                    <a:lumMod val="95000"/>
                    <a:lumOff val="5000"/>
                  </a:schemeClr>
                </a:solidFill>
              </a:rPr>
              <a:t>(1)</a:t>
            </a:r>
            <a:r>
              <a:rPr lang="zh-CN" altLang="en-US" sz="2800" dirty="0" smtClean="0">
                <a:solidFill>
                  <a:schemeClr val="tx2">
                    <a:lumMod val="95000"/>
                    <a:lumOff val="5000"/>
                  </a:schemeClr>
                </a:solidFill>
              </a:rPr>
              <a:t>为知识加工过程提供脚手架。</a:t>
            </a:r>
            <a:endParaRPr lang="en-US" altLang="zh-CN" sz="2800" dirty="0" smtClean="0">
              <a:solidFill>
                <a:schemeClr val="tx2">
                  <a:lumMod val="95000"/>
                  <a:lumOff val="5000"/>
                </a:schemeClr>
              </a:solidFill>
            </a:endParaRPr>
          </a:p>
          <a:p>
            <a:pPr algn="l"/>
            <a:endParaRPr lang="en-US" altLang="zh-CN" sz="2800" dirty="0" smtClean="0">
              <a:solidFill>
                <a:schemeClr val="tx2">
                  <a:lumMod val="95000"/>
                  <a:lumOff val="5000"/>
                </a:schemeClr>
              </a:solidFill>
            </a:endParaRPr>
          </a:p>
          <a:p>
            <a:pPr algn="l"/>
            <a:r>
              <a:rPr lang="en-US" sz="2800" dirty="0" smtClean="0">
                <a:solidFill>
                  <a:schemeClr val="tx2">
                    <a:lumMod val="95000"/>
                    <a:lumOff val="5000"/>
                  </a:schemeClr>
                </a:solidFill>
              </a:rPr>
              <a:t>(2) </a:t>
            </a:r>
            <a:r>
              <a:rPr lang="zh-CN" altLang="en-US" sz="2800" dirty="0" smtClean="0">
                <a:solidFill>
                  <a:schemeClr val="tx2">
                    <a:lumMod val="95000"/>
                    <a:lumOff val="5000"/>
                  </a:schemeClr>
                </a:solidFill>
              </a:rPr>
              <a:t>贡献和参考。</a:t>
            </a:r>
            <a:endParaRPr lang="en-US" altLang="zh-CN" sz="2800" dirty="0" smtClean="0">
              <a:solidFill>
                <a:schemeClr val="tx2">
                  <a:lumMod val="95000"/>
                  <a:lumOff val="5000"/>
                </a:schemeClr>
              </a:solidFill>
            </a:endParaRPr>
          </a:p>
          <a:p>
            <a:pPr algn="l"/>
            <a:endParaRPr lang="en-US" altLang="zh-CN" sz="2800" dirty="0" smtClean="0">
              <a:solidFill>
                <a:schemeClr val="tx2">
                  <a:lumMod val="95000"/>
                  <a:lumOff val="5000"/>
                </a:schemeClr>
              </a:solidFill>
            </a:endParaRPr>
          </a:p>
          <a:p>
            <a:pPr algn="l"/>
            <a:r>
              <a:rPr lang="en-US" sz="2800" dirty="0" smtClean="0">
                <a:solidFill>
                  <a:schemeClr val="tx2">
                    <a:lumMod val="95000"/>
                    <a:lumOff val="5000"/>
                  </a:schemeClr>
                </a:solidFill>
              </a:rPr>
              <a:t>(3)</a:t>
            </a:r>
            <a:r>
              <a:rPr lang="zh-CN" altLang="en-US" sz="2800" dirty="0" smtClean="0">
                <a:solidFill>
                  <a:schemeClr val="tx2">
                    <a:lumMod val="95000"/>
                    <a:lumOff val="5000"/>
                  </a:schemeClr>
                </a:solidFill>
              </a:rPr>
              <a:t>问题指向。</a:t>
            </a:r>
            <a:endParaRPr kumimoji="0" lang="zh-CN" altLang="en-US" sz="2800" b="0" i="0" u="none" strike="noStrike" cap="none" normalizeH="0" baseline="0" dirty="0" smtClean="0">
              <a:ln>
                <a:noFill/>
              </a:ln>
              <a:solidFill>
                <a:schemeClr val="tx2">
                  <a:lumMod val="95000"/>
                  <a:lumOff val="5000"/>
                </a:schemeClr>
              </a:solidFill>
              <a:effectLst/>
              <a:latin typeface="Arial" charset="0"/>
            </a:endParaRPr>
          </a:p>
        </p:txBody>
      </p:sp>
      <p:sp>
        <p:nvSpPr>
          <p:cNvPr id="5" name="TextBox 4"/>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0 0  L -0.25 0  E" pathEditMode="relative" ptsTypes="">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extLst>
              <p:ext uri="{D42A27DB-BD31-4B8C-83A1-F6EECF244321}">
                <p14:modId xmlns:p14="http://schemas.microsoft.com/office/powerpoint/2010/main" val="1048684991"/>
              </p:ext>
            </p:extLst>
          </p:nvPr>
        </p:nvGraphicFramePr>
        <p:xfrm>
          <a:off x="323528" y="1940421"/>
          <a:ext cx="8939336" cy="55210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标题 1"/>
          <p:cNvSpPr>
            <a:spLocks noGrp="1"/>
          </p:cNvSpPr>
          <p:nvPr>
            <p:ph type="title"/>
          </p:nvPr>
        </p:nvSpPr>
        <p:spPr/>
        <p:txBody>
          <a:bodyPr/>
          <a:lstStyle/>
          <a:p>
            <a:r>
              <a:rPr lang="zh-CN" altLang="en-US" dirty="0" smtClean="0"/>
              <a:t>三个概念</a:t>
            </a:r>
            <a:endParaRPr lang="zh-CN" altLang="en-US" dirty="0"/>
          </a:p>
        </p:txBody>
      </p:sp>
      <p:sp>
        <p:nvSpPr>
          <p:cNvPr id="4" name="日期占位符 3"/>
          <p:cNvSpPr>
            <a:spLocks noGrp="1"/>
          </p:cNvSpPr>
          <p:nvPr>
            <p:ph type="dt" sz="half" idx="10"/>
          </p:nvPr>
        </p:nvSpPr>
        <p:spPr>
          <a:xfrm>
            <a:off x="251520" y="6537325"/>
            <a:ext cx="6563072" cy="320675"/>
          </a:xfrm>
        </p:spPr>
        <p:txBody>
          <a:bodyPr/>
          <a:lstStyle/>
          <a:p>
            <a:r>
              <a:rPr lang="zh-CN" altLang="en-US" sz="1100" b="0" dirty="0" smtClean="0">
                <a:solidFill>
                  <a:schemeClr val="tx2"/>
                </a:solidFill>
              </a:rPr>
              <a:t>钟志贤</a:t>
            </a:r>
            <a:r>
              <a:rPr lang="en-US" altLang="zh-CN" sz="1100" b="0" dirty="0" smtClean="0">
                <a:solidFill>
                  <a:schemeClr val="tx2"/>
                </a:solidFill>
              </a:rPr>
              <a:t>.</a:t>
            </a:r>
            <a:r>
              <a:rPr lang="zh-CN" altLang="en-US" sz="1100" b="0" dirty="0">
                <a:solidFill>
                  <a:schemeClr val="tx2"/>
                </a:solidFill>
              </a:rPr>
              <a:t>知识建构、学习共同体与互动概念的</a:t>
            </a:r>
            <a:r>
              <a:rPr lang="zh-CN" altLang="en-US" sz="1100" b="0" dirty="0" smtClean="0">
                <a:solidFill>
                  <a:schemeClr val="tx2"/>
                </a:solidFill>
              </a:rPr>
              <a:t>理解</a:t>
            </a:r>
            <a:r>
              <a:rPr lang="en-US" altLang="zh-CN" sz="1100" b="0" dirty="0" smtClean="0">
                <a:solidFill>
                  <a:schemeClr val="tx2"/>
                </a:solidFill>
              </a:rPr>
              <a:t>[J].</a:t>
            </a:r>
            <a:r>
              <a:rPr lang="zh-CN" altLang="en-US" sz="1100" b="0" dirty="0" smtClean="0">
                <a:solidFill>
                  <a:schemeClr val="tx2"/>
                </a:solidFill>
              </a:rPr>
              <a:t>电化教育研究，</a:t>
            </a:r>
            <a:r>
              <a:rPr lang="en-US" altLang="zh-CN" sz="1100" b="0" dirty="0" smtClean="0">
                <a:solidFill>
                  <a:schemeClr val="tx2"/>
                </a:solidFill>
              </a:rPr>
              <a:t>2005</a:t>
            </a:r>
            <a:r>
              <a:rPr lang="zh-CN" altLang="en-US" sz="1100" b="0" dirty="0" smtClean="0">
                <a:solidFill>
                  <a:schemeClr val="tx2"/>
                </a:solidFill>
              </a:rPr>
              <a:t>（</a:t>
            </a:r>
            <a:r>
              <a:rPr lang="en-US" altLang="zh-CN" sz="1100" b="0" dirty="0" smtClean="0">
                <a:solidFill>
                  <a:schemeClr val="tx2"/>
                </a:solidFill>
              </a:rPr>
              <a:t>11</a:t>
            </a:r>
            <a:r>
              <a:rPr lang="zh-CN" altLang="en-US" sz="1100" b="0" dirty="0" smtClean="0">
                <a:solidFill>
                  <a:schemeClr val="tx2"/>
                </a:solidFill>
              </a:rPr>
              <a:t>）</a:t>
            </a:r>
            <a:endParaRPr lang="en-US" altLang="zh-CN" sz="1100" b="0" dirty="0">
              <a:solidFill>
                <a:schemeClr val="tx2"/>
              </a:solidFill>
            </a:endParaRPr>
          </a:p>
        </p:txBody>
      </p:sp>
      <p:sp>
        <p:nvSpPr>
          <p:cNvPr id="9" name="圆角矩形标注 8"/>
          <p:cNvSpPr/>
          <p:nvPr/>
        </p:nvSpPr>
        <p:spPr bwMode="auto">
          <a:xfrm>
            <a:off x="539552" y="1124744"/>
            <a:ext cx="3744416" cy="2736304"/>
          </a:xfrm>
          <a:prstGeom prst="wedgeRoundRectCallout">
            <a:avLst>
              <a:gd name="adj1" fmla="val -9265"/>
              <a:gd name="adj2" fmla="val 58044"/>
              <a:gd name="adj3"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sz="2400" dirty="0">
                <a:solidFill>
                  <a:schemeClr val="tx2"/>
                </a:solidFill>
                <a:latin typeface="华文楷体" pitchFamily="2" charset="-122"/>
                <a:ea typeface="华文楷体" pitchFamily="2" charset="-122"/>
              </a:rPr>
              <a:t>知识建构是建构主义学习理念中的一个核心术语。它认为</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知识的获得不是学习者简单接受或复制的过程</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而是积极主动建构的过程。</a:t>
            </a:r>
          </a:p>
        </p:txBody>
      </p:sp>
      <p:sp>
        <p:nvSpPr>
          <p:cNvPr id="10" name="圆角矩形标注 9"/>
          <p:cNvSpPr/>
          <p:nvPr/>
        </p:nvSpPr>
        <p:spPr bwMode="auto">
          <a:xfrm>
            <a:off x="539552" y="692696"/>
            <a:ext cx="3896816" cy="3320752"/>
          </a:xfrm>
          <a:prstGeom prst="wedgeRoundRectCallout">
            <a:avLst>
              <a:gd name="adj1" fmla="val -9265"/>
              <a:gd name="adj2" fmla="val 58044"/>
              <a:gd name="adj3"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endParaRPr lang="zh-CN" altLang="en-US" sz="2400" dirty="0">
              <a:solidFill>
                <a:schemeClr val="tx2"/>
              </a:solidFill>
              <a:latin typeface="华文楷体" pitchFamily="2" charset="-122"/>
              <a:ea typeface="华文楷体" pitchFamily="2" charset="-122"/>
            </a:endParaRPr>
          </a:p>
        </p:txBody>
      </p:sp>
      <p:sp>
        <p:nvSpPr>
          <p:cNvPr id="11" name="TextBox 10"/>
          <p:cNvSpPr txBox="1"/>
          <p:nvPr/>
        </p:nvSpPr>
        <p:spPr>
          <a:xfrm>
            <a:off x="611560" y="692696"/>
            <a:ext cx="3752800" cy="3416320"/>
          </a:xfrm>
          <a:prstGeom prst="rect">
            <a:avLst/>
          </a:prstGeom>
          <a:noFill/>
        </p:spPr>
        <p:txBody>
          <a:bodyPr wrap="square" rtlCol="0">
            <a:spAutoFit/>
          </a:bodyPr>
          <a:lstStyle/>
          <a:p>
            <a:pPr algn="l"/>
            <a:r>
              <a:rPr lang="en-US" altLang="zh-CN" sz="2400" dirty="0">
                <a:solidFill>
                  <a:schemeClr val="tx2"/>
                </a:solidFill>
                <a:latin typeface="华文楷体" pitchFamily="2" charset="-122"/>
                <a:ea typeface="华文楷体" pitchFamily="2" charset="-122"/>
              </a:rPr>
              <a:t>2. </a:t>
            </a:r>
            <a:r>
              <a:rPr lang="zh-CN" altLang="en-US" sz="2400" dirty="0">
                <a:solidFill>
                  <a:schemeClr val="tx2"/>
                </a:solidFill>
                <a:latin typeface="华文楷体" pitchFamily="2" charset="-122"/>
                <a:ea typeface="华文楷体" pitchFamily="2" charset="-122"/>
              </a:rPr>
              <a:t>挑战性的学习任务往往与学习者的先前</a:t>
            </a:r>
            <a:r>
              <a:rPr lang="zh-CN" altLang="en-US" sz="2400" dirty="0" smtClean="0">
                <a:solidFill>
                  <a:schemeClr val="tx2"/>
                </a:solidFill>
                <a:latin typeface="华文楷体" pitchFamily="2" charset="-122"/>
                <a:ea typeface="华文楷体" pitchFamily="2" charset="-122"/>
              </a:rPr>
              <a:t>知识</a:t>
            </a:r>
            <a:r>
              <a:rPr lang="zh-CN" altLang="en-US" sz="2400" dirty="0">
                <a:solidFill>
                  <a:schemeClr val="tx2"/>
                </a:solidFill>
                <a:latin typeface="华文楷体" pitchFamily="2" charset="-122"/>
                <a:ea typeface="华文楷体" pitchFamily="2" charset="-122"/>
              </a:rPr>
              <a:t>、经验之间</a:t>
            </a:r>
            <a:r>
              <a:rPr lang="zh-CN" altLang="en-US" sz="2400" dirty="0">
                <a:solidFill>
                  <a:srgbClr val="FF0000"/>
                </a:solidFill>
                <a:latin typeface="华文楷体" pitchFamily="2" charset="-122"/>
                <a:ea typeface="华文楷体" pitchFamily="2" charset="-122"/>
              </a:rPr>
              <a:t>存在差异</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构成困惑或心理</a:t>
            </a:r>
            <a:r>
              <a:rPr lang="zh-CN" altLang="en-US" sz="2400" dirty="0" smtClean="0">
                <a:solidFill>
                  <a:schemeClr val="tx2"/>
                </a:solidFill>
                <a:latin typeface="华文楷体" pitchFamily="2" charset="-122"/>
                <a:ea typeface="华文楷体" pitchFamily="2" charset="-122"/>
              </a:rPr>
              <a:t>紧张感。</a:t>
            </a:r>
            <a:endParaRPr lang="en-US" altLang="zh-CN" sz="2400" dirty="0" smtClean="0">
              <a:solidFill>
                <a:schemeClr val="tx2"/>
              </a:solidFill>
              <a:latin typeface="华文楷体" pitchFamily="2" charset="-122"/>
              <a:ea typeface="华文楷体" pitchFamily="2" charset="-122"/>
            </a:endParaRPr>
          </a:p>
          <a:p>
            <a:pPr algn="l"/>
            <a:r>
              <a:rPr lang="en-US" altLang="zh-CN" sz="2400" dirty="0">
                <a:solidFill>
                  <a:schemeClr val="tx2"/>
                </a:solidFill>
                <a:latin typeface="华文楷体" pitchFamily="2" charset="-122"/>
                <a:ea typeface="华文楷体" pitchFamily="2" charset="-122"/>
              </a:rPr>
              <a:t>3. </a:t>
            </a:r>
            <a:r>
              <a:rPr lang="zh-CN" altLang="en-US" sz="2400" dirty="0">
                <a:solidFill>
                  <a:schemeClr val="tx2"/>
                </a:solidFill>
                <a:latin typeface="华文楷体" pitchFamily="2" charset="-122"/>
                <a:ea typeface="华文楷体" pitchFamily="2" charset="-122"/>
              </a:rPr>
              <a:t>面对挑战性的学习任务</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学习者需要不断</a:t>
            </a:r>
            <a:r>
              <a:rPr lang="zh-CN" altLang="en-US" sz="2400" dirty="0" smtClean="0">
                <a:solidFill>
                  <a:srgbClr val="FF0000"/>
                </a:solidFill>
                <a:latin typeface="华文楷体" pitchFamily="2" charset="-122"/>
                <a:ea typeface="华文楷体" pitchFamily="2" charset="-122"/>
              </a:rPr>
              <a:t>阐释</a:t>
            </a:r>
            <a:r>
              <a:rPr lang="zh-CN" altLang="en-US" sz="2400" dirty="0">
                <a:solidFill>
                  <a:srgbClr val="FF0000"/>
                </a:solidFill>
                <a:latin typeface="华文楷体" pitchFamily="2" charset="-122"/>
                <a:ea typeface="华文楷体" pitchFamily="2" charset="-122"/>
              </a:rPr>
              <a:t>和反思</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建构</a:t>
            </a:r>
            <a:r>
              <a:rPr lang="en-US" altLang="zh-CN" sz="2400" dirty="0">
                <a:solidFill>
                  <a:schemeClr val="tx2"/>
                </a:solidFill>
                <a:latin typeface="华文楷体" pitchFamily="2" charset="-122"/>
                <a:ea typeface="华文楷体" pitchFamily="2" charset="-122"/>
              </a:rPr>
              <a:t>) , </a:t>
            </a:r>
            <a:r>
              <a:rPr lang="zh-CN" altLang="en-US" sz="2400" dirty="0">
                <a:solidFill>
                  <a:schemeClr val="tx2"/>
                </a:solidFill>
                <a:latin typeface="华文楷体" pitchFamily="2" charset="-122"/>
                <a:ea typeface="华文楷体" pitchFamily="2" charset="-122"/>
              </a:rPr>
              <a:t>逐渐形成复杂的、能有效解释所</a:t>
            </a:r>
            <a:r>
              <a:rPr lang="zh-CN" altLang="en-US" sz="2400" dirty="0" smtClean="0">
                <a:solidFill>
                  <a:schemeClr val="tx2"/>
                </a:solidFill>
                <a:latin typeface="华文楷体" pitchFamily="2" charset="-122"/>
                <a:ea typeface="华文楷体" pitchFamily="2" charset="-122"/>
              </a:rPr>
              <a:t>观察</a:t>
            </a:r>
            <a:r>
              <a:rPr lang="zh-CN" altLang="en-US" sz="2400" dirty="0">
                <a:solidFill>
                  <a:schemeClr val="tx2"/>
                </a:solidFill>
                <a:latin typeface="华文楷体" pitchFamily="2" charset="-122"/>
                <a:ea typeface="华文楷体" pitchFamily="2" charset="-122"/>
              </a:rPr>
              <a:t>现象的心智模式。</a:t>
            </a:r>
          </a:p>
        </p:txBody>
      </p:sp>
      <p:sp>
        <p:nvSpPr>
          <p:cNvPr id="12" name="TextBox 11"/>
          <p:cNvSpPr txBox="1"/>
          <p:nvPr/>
        </p:nvSpPr>
        <p:spPr>
          <a:xfrm>
            <a:off x="611560" y="1124744"/>
            <a:ext cx="3752800" cy="2308324"/>
          </a:xfrm>
          <a:prstGeom prst="rect">
            <a:avLst/>
          </a:prstGeom>
          <a:noFill/>
        </p:spPr>
        <p:txBody>
          <a:bodyPr wrap="square" rtlCol="0">
            <a:spAutoFit/>
          </a:bodyPr>
          <a:lstStyle/>
          <a:p>
            <a:pPr algn="l"/>
            <a:r>
              <a:rPr lang="en-US" altLang="zh-CN" sz="2400" dirty="0" smtClean="0">
                <a:solidFill>
                  <a:schemeClr val="tx2"/>
                </a:solidFill>
                <a:latin typeface="华文楷体" pitchFamily="2" charset="-122"/>
                <a:ea typeface="华文楷体" pitchFamily="2" charset="-122"/>
              </a:rPr>
              <a:t>4. </a:t>
            </a:r>
            <a:r>
              <a:rPr lang="zh-CN" altLang="en-US" sz="2400" dirty="0">
                <a:solidFill>
                  <a:schemeClr val="tx2"/>
                </a:solidFill>
                <a:latin typeface="华文楷体" pitchFamily="2" charset="-122"/>
                <a:ea typeface="华文楷体" pitchFamily="2" charset="-122"/>
              </a:rPr>
              <a:t>建构的过程是学习者在先前知识的基础上</a:t>
            </a:r>
            <a:r>
              <a:rPr lang="zh-CN" altLang="en-US" sz="2400" dirty="0">
                <a:solidFill>
                  <a:srgbClr val="FF0000"/>
                </a:solidFill>
                <a:latin typeface="华文楷体" pitchFamily="2" charset="-122"/>
                <a:ea typeface="华文楷体" pitchFamily="2" charset="-122"/>
              </a:rPr>
              <a:t>同化</a:t>
            </a:r>
            <a:r>
              <a:rPr lang="en-US" altLang="zh-CN" sz="2400" dirty="0">
                <a:solidFill>
                  <a:srgbClr val="FF0000"/>
                </a:solidFill>
                <a:latin typeface="华文楷体" pitchFamily="2" charset="-122"/>
                <a:ea typeface="华文楷体" pitchFamily="2" charset="-122"/>
              </a:rPr>
              <a:t>/</a:t>
            </a:r>
            <a:r>
              <a:rPr lang="zh-CN" altLang="en-US" sz="2400" dirty="0">
                <a:solidFill>
                  <a:srgbClr val="FF0000"/>
                </a:solidFill>
                <a:latin typeface="华文楷体" pitchFamily="2" charset="-122"/>
                <a:ea typeface="华文楷体" pitchFamily="2" charset="-122"/>
              </a:rPr>
              <a:t>顺应</a:t>
            </a:r>
            <a:r>
              <a:rPr lang="zh-CN" altLang="en-US" sz="2400" dirty="0">
                <a:solidFill>
                  <a:schemeClr val="tx2"/>
                </a:solidFill>
                <a:latin typeface="华文楷体" pitchFamily="2" charset="-122"/>
                <a:ea typeface="华文楷体" pitchFamily="2" charset="-122"/>
              </a:rPr>
              <a:t>新观念</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平衡</a:t>
            </a:r>
            <a:r>
              <a:rPr lang="en-US" altLang="zh-CN" sz="2400" dirty="0">
                <a:solidFill>
                  <a:schemeClr val="tx2"/>
                </a:solidFill>
                <a:latin typeface="华文楷体" pitchFamily="2" charset="-122"/>
                <a:ea typeface="华文楷体" pitchFamily="2" charset="-122"/>
              </a:rPr>
              <a:t>) , </a:t>
            </a:r>
            <a:r>
              <a:rPr lang="zh-CN" altLang="en-US" sz="2400" dirty="0">
                <a:solidFill>
                  <a:schemeClr val="tx2"/>
                </a:solidFill>
                <a:latin typeface="华文楷体" pitchFamily="2" charset="-122"/>
                <a:ea typeface="华文楷体" pitchFamily="2" charset="-122"/>
              </a:rPr>
              <a:t>真正理解所学内容</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调和</a:t>
            </a:r>
            <a:r>
              <a:rPr lang="zh-CN" altLang="en-US" sz="2400" dirty="0" smtClean="0">
                <a:solidFill>
                  <a:schemeClr val="tx2"/>
                </a:solidFill>
                <a:latin typeface="华文楷体" pitchFamily="2" charset="-122"/>
                <a:ea typeface="华文楷体" pitchFamily="2" charset="-122"/>
              </a:rPr>
              <a:t>认知冲突</a:t>
            </a:r>
            <a:r>
              <a:rPr lang="zh-CN" altLang="en-US" sz="2400" dirty="0">
                <a:solidFill>
                  <a:schemeClr val="tx2"/>
                </a:solidFill>
                <a:latin typeface="华文楷体" pitchFamily="2" charset="-122"/>
                <a:ea typeface="华文楷体" pitchFamily="2" charset="-122"/>
              </a:rPr>
              <a:t>、满足好奇心</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解除心理困惑</a:t>
            </a:r>
            <a:r>
              <a:rPr lang="en-US" altLang="zh-CN" sz="2400" dirty="0">
                <a:solidFill>
                  <a:schemeClr val="tx2"/>
                </a:solidFill>
                <a:latin typeface="华文楷体" pitchFamily="2" charset="-122"/>
                <a:ea typeface="华文楷体" pitchFamily="2" charset="-122"/>
              </a:rPr>
              <a:t>/</a:t>
            </a:r>
            <a:r>
              <a:rPr lang="zh-CN" altLang="en-US" sz="2400" dirty="0">
                <a:solidFill>
                  <a:schemeClr val="tx2"/>
                </a:solidFill>
                <a:latin typeface="华文楷体" pitchFamily="2" charset="-122"/>
                <a:ea typeface="华文楷体" pitchFamily="2" charset="-122"/>
              </a:rPr>
              <a:t>紧张感的</a:t>
            </a:r>
            <a:r>
              <a:rPr lang="zh-CN" altLang="en-US" sz="2400" dirty="0" smtClean="0">
                <a:solidFill>
                  <a:schemeClr val="tx2"/>
                </a:solidFill>
                <a:latin typeface="华文楷体" pitchFamily="2" charset="-122"/>
                <a:ea typeface="华文楷体" pitchFamily="2" charset="-122"/>
              </a:rPr>
              <a:t>过程。</a:t>
            </a:r>
            <a:endParaRPr lang="en-US" altLang="zh-CN" sz="2400" dirty="0" smtClean="0">
              <a:solidFill>
                <a:schemeClr val="tx2"/>
              </a:solidFill>
              <a:latin typeface="华文楷体" pitchFamily="2" charset="-122"/>
              <a:ea typeface="华文楷体" pitchFamily="2" charset="-122"/>
            </a:endParaRPr>
          </a:p>
        </p:txBody>
      </p:sp>
      <p:sp>
        <p:nvSpPr>
          <p:cNvPr id="13" name="TextBox 12"/>
          <p:cNvSpPr txBox="1"/>
          <p:nvPr/>
        </p:nvSpPr>
        <p:spPr>
          <a:xfrm>
            <a:off x="683568" y="1124744"/>
            <a:ext cx="3752800" cy="2308324"/>
          </a:xfrm>
          <a:prstGeom prst="rect">
            <a:avLst/>
          </a:prstGeom>
          <a:noFill/>
        </p:spPr>
        <p:txBody>
          <a:bodyPr wrap="square" rtlCol="0">
            <a:spAutoFit/>
          </a:bodyPr>
          <a:lstStyle/>
          <a:p>
            <a:pPr algn="l" fontAlgn="auto">
              <a:spcBef>
                <a:spcPts val="0"/>
              </a:spcBef>
              <a:spcAft>
                <a:spcPts val="0"/>
              </a:spcAft>
              <a:defRPr/>
            </a:pPr>
            <a:r>
              <a:rPr lang="en-US" altLang="zh-CN" sz="2400" dirty="0">
                <a:solidFill>
                  <a:schemeClr val="tx2"/>
                </a:solidFill>
                <a:latin typeface="华文楷体" pitchFamily="2" charset="-122"/>
                <a:ea typeface="华文楷体" pitchFamily="2" charset="-122"/>
              </a:rPr>
              <a:t>5. </a:t>
            </a:r>
            <a:r>
              <a:rPr lang="zh-CN" altLang="en-US" sz="2400" dirty="0">
                <a:solidFill>
                  <a:schemeClr val="tx2"/>
                </a:solidFill>
                <a:latin typeface="华文楷体" pitchFamily="2" charset="-122"/>
                <a:ea typeface="华文楷体" pitchFamily="2" charset="-122"/>
              </a:rPr>
              <a:t>建构的过程是一个</a:t>
            </a:r>
            <a:r>
              <a:rPr lang="zh-CN" altLang="en-US" sz="2400" dirty="0">
                <a:solidFill>
                  <a:srgbClr val="FF0000"/>
                </a:solidFill>
                <a:latin typeface="华文楷体" pitchFamily="2" charset="-122"/>
                <a:ea typeface="华文楷体" pitchFamily="2" charset="-122"/>
              </a:rPr>
              <a:t>双向</a:t>
            </a:r>
            <a:r>
              <a:rPr lang="zh-CN" altLang="en-US" sz="2400" dirty="0">
                <a:solidFill>
                  <a:schemeClr val="tx2"/>
                </a:solidFill>
                <a:latin typeface="华文楷体" pitchFamily="2" charset="-122"/>
                <a:ea typeface="华文楷体" pitchFamily="2" charset="-122"/>
              </a:rPr>
              <a:t>的过程</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既要使用先前的知识</a:t>
            </a:r>
            <a:r>
              <a:rPr lang="en-US" altLang="zh-CN" sz="2400" dirty="0">
                <a:solidFill>
                  <a:schemeClr val="tx2"/>
                </a:solidFill>
                <a:latin typeface="华文楷体" pitchFamily="2" charset="-122"/>
                <a:ea typeface="华文楷体" pitchFamily="2" charset="-122"/>
              </a:rPr>
              <a:t>, </a:t>
            </a:r>
            <a:r>
              <a:rPr lang="zh-CN" altLang="en-US" sz="2400" dirty="0">
                <a:solidFill>
                  <a:srgbClr val="FF0000"/>
                </a:solidFill>
                <a:latin typeface="华文楷体" pitchFamily="2" charset="-122"/>
                <a:ea typeface="华文楷体" pitchFamily="2" charset="-122"/>
              </a:rPr>
              <a:t>建构</a:t>
            </a:r>
            <a:r>
              <a:rPr lang="zh-CN" altLang="en-US" sz="2400" dirty="0">
                <a:solidFill>
                  <a:schemeClr val="tx2"/>
                </a:solidFill>
                <a:latin typeface="华文楷体" pitchFamily="2" charset="-122"/>
                <a:ea typeface="华文楷体" pitchFamily="2" charset="-122"/>
              </a:rPr>
              <a:t>当前现象</a:t>
            </a:r>
            <a:r>
              <a:rPr lang="en-US" altLang="zh-CN" sz="2400" dirty="0">
                <a:solidFill>
                  <a:schemeClr val="tx2"/>
                </a:solidFill>
                <a:latin typeface="华文楷体" pitchFamily="2" charset="-122"/>
                <a:ea typeface="华文楷体" pitchFamily="2" charset="-122"/>
              </a:rPr>
              <a:t>/</a:t>
            </a:r>
            <a:r>
              <a:rPr lang="zh-CN" altLang="en-US" sz="2400" dirty="0">
                <a:solidFill>
                  <a:schemeClr val="tx2"/>
                </a:solidFill>
                <a:latin typeface="华文楷体" pitchFamily="2" charset="-122"/>
                <a:ea typeface="华文楷体" pitchFamily="2" charset="-122"/>
              </a:rPr>
              <a:t>事物的意义</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同时所使用的知识本身也可能因为具体实例的差异性而得到</a:t>
            </a:r>
            <a:r>
              <a:rPr lang="zh-CN" altLang="en-US" sz="2400" dirty="0">
                <a:solidFill>
                  <a:srgbClr val="FF0000"/>
                </a:solidFill>
                <a:latin typeface="华文楷体" pitchFamily="2" charset="-122"/>
                <a:ea typeface="华文楷体" pitchFamily="2" charset="-122"/>
              </a:rPr>
              <a:t>重构</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改组</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a:t>
            </a:r>
          </a:p>
        </p:txBody>
      </p:sp>
      <p:sp>
        <p:nvSpPr>
          <p:cNvPr id="14" name="TextBox 13"/>
          <p:cNvSpPr txBox="1"/>
          <p:nvPr/>
        </p:nvSpPr>
        <p:spPr>
          <a:xfrm>
            <a:off x="593848" y="877362"/>
            <a:ext cx="3862699" cy="3046988"/>
          </a:xfrm>
          <a:prstGeom prst="rect">
            <a:avLst/>
          </a:prstGeom>
          <a:noFill/>
        </p:spPr>
        <p:txBody>
          <a:bodyPr wrap="square" rtlCol="0">
            <a:spAutoFit/>
          </a:bodyPr>
          <a:lstStyle/>
          <a:p>
            <a:pPr algn="l" fontAlgn="auto">
              <a:spcBef>
                <a:spcPts val="0"/>
              </a:spcBef>
              <a:spcAft>
                <a:spcPts val="0"/>
              </a:spcAft>
              <a:defRPr/>
            </a:pPr>
            <a:r>
              <a:rPr lang="en-US" altLang="zh-CN" sz="2400" dirty="0">
                <a:solidFill>
                  <a:schemeClr val="tx2"/>
                </a:solidFill>
                <a:latin typeface="华文楷体" pitchFamily="2" charset="-122"/>
                <a:ea typeface="华文楷体" pitchFamily="2" charset="-122"/>
              </a:rPr>
              <a:t>6. </a:t>
            </a:r>
            <a:r>
              <a:rPr lang="zh-CN" altLang="en-US" sz="2400" dirty="0">
                <a:solidFill>
                  <a:schemeClr val="tx2"/>
                </a:solidFill>
                <a:latin typeface="华文楷体" pitchFamily="2" charset="-122"/>
                <a:ea typeface="华文楷体" pitchFamily="2" charset="-122"/>
              </a:rPr>
              <a:t>学习者的</a:t>
            </a:r>
            <a:r>
              <a:rPr lang="zh-CN" altLang="en-US" sz="2400" dirty="0">
                <a:solidFill>
                  <a:srgbClr val="FF0000"/>
                </a:solidFill>
                <a:latin typeface="华文楷体" pitchFamily="2" charset="-122"/>
                <a:ea typeface="华文楷体" pitchFamily="2" charset="-122"/>
              </a:rPr>
              <a:t>建构结果是多元的</a:t>
            </a:r>
            <a:r>
              <a:rPr lang="zh-CN" altLang="en-US" sz="2400" dirty="0" smtClean="0">
                <a:solidFill>
                  <a:schemeClr val="tx2"/>
                </a:solidFill>
                <a:latin typeface="华文楷体" pitchFamily="2" charset="-122"/>
                <a:ea typeface="华文楷体" pitchFamily="2" charset="-122"/>
              </a:rPr>
              <a:t>。这是协作</a:t>
            </a:r>
            <a:r>
              <a:rPr lang="zh-CN" altLang="en-US" sz="2400" dirty="0">
                <a:solidFill>
                  <a:schemeClr val="tx2"/>
                </a:solidFill>
                <a:latin typeface="华文楷体" pitchFamily="2" charset="-122"/>
                <a:ea typeface="华文楷体" pitchFamily="2" charset="-122"/>
              </a:rPr>
              <a:t>建构的前提</a:t>
            </a:r>
            <a:r>
              <a:rPr lang="zh-CN" altLang="en-US" sz="2400" dirty="0" smtClean="0">
                <a:solidFill>
                  <a:schemeClr val="tx2"/>
                </a:solidFill>
                <a:latin typeface="华文楷体" pitchFamily="2" charset="-122"/>
                <a:ea typeface="华文楷体" pitchFamily="2" charset="-122"/>
              </a:rPr>
              <a:t>。</a:t>
            </a:r>
            <a:endParaRPr lang="en-US" altLang="zh-CN" sz="2400" dirty="0" smtClean="0">
              <a:solidFill>
                <a:schemeClr val="tx2"/>
              </a:solidFill>
              <a:latin typeface="华文楷体" pitchFamily="2" charset="-122"/>
              <a:ea typeface="华文楷体" pitchFamily="2" charset="-122"/>
            </a:endParaRPr>
          </a:p>
          <a:p>
            <a:pPr algn="l" fontAlgn="auto">
              <a:spcBef>
                <a:spcPts val="0"/>
              </a:spcBef>
              <a:spcAft>
                <a:spcPts val="0"/>
              </a:spcAft>
              <a:defRPr/>
            </a:pPr>
            <a:r>
              <a:rPr lang="en-US" altLang="zh-CN" sz="2400" dirty="0">
                <a:solidFill>
                  <a:schemeClr val="tx2"/>
                </a:solidFill>
                <a:latin typeface="华文楷体" pitchFamily="2" charset="-122"/>
                <a:ea typeface="华文楷体" pitchFamily="2" charset="-122"/>
              </a:rPr>
              <a:t>7. </a:t>
            </a:r>
            <a:r>
              <a:rPr lang="zh-CN" altLang="en-US" sz="2400" dirty="0">
                <a:solidFill>
                  <a:schemeClr val="tx2"/>
                </a:solidFill>
                <a:latin typeface="华文楷体" pitchFamily="2" charset="-122"/>
                <a:ea typeface="华文楷体" pitchFamily="2" charset="-122"/>
              </a:rPr>
              <a:t>学习者的建构</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需要学习环境提供获取、</a:t>
            </a:r>
            <a:r>
              <a:rPr lang="zh-CN" altLang="en-US" sz="2400" dirty="0" smtClean="0">
                <a:solidFill>
                  <a:schemeClr val="tx2"/>
                </a:solidFill>
                <a:latin typeface="华文楷体" pitchFamily="2" charset="-122"/>
                <a:ea typeface="华文楷体" pitchFamily="2" charset="-122"/>
              </a:rPr>
              <a:t>使用</a:t>
            </a:r>
            <a:r>
              <a:rPr lang="zh-CN" altLang="en-US" sz="2400" dirty="0">
                <a:solidFill>
                  <a:schemeClr val="tx2"/>
                </a:solidFill>
                <a:latin typeface="华文楷体" pitchFamily="2" charset="-122"/>
                <a:ea typeface="华文楷体" pitchFamily="2" charset="-122"/>
              </a:rPr>
              <a:t>、操控、评价信息</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阐释和反思学习结果与</a:t>
            </a:r>
            <a:r>
              <a:rPr lang="zh-CN" altLang="en-US" sz="2400" dirty="0" smtClean="0">
                <a:solidFill>
                  <a:schemeClr val="tx2"/>
                </a:solidFill>
                <a:latin typeface="华文楷体" pitchFamily="2" charset="-122"/>
                <a:ea typeface="华文楷体" pitchFamily="2" charset="-122"/>
              </a:rPr>
              <a:t>学习过程的</a:t>
            </a:r>
            <a:r>
              <a:rPr lang="zh-CN" altLang="en-US" sz="2400" dirty="0">
                <a:solidFill>
                  <a:schemeClr val="tx2"/>
                </a:solidFill>
                <a:latin typeface="华文楷体" pitchFamily="2" charset="-122"/>
                <a:ea typeface="华文楷体" pitchFamily="2" charset="-122"/>
              </a:rPr>
              <a:t>机会</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需要亲身体验</a:t>
            </a:r>
            <a:r>
              <a:rPr lang="en-US" altLang="zh-CN" sz="2400" dirty="0">
                <a:solidFill>
                  <a:schemeClr val="tx2"/>
                </a:solidFill>
                <a:latin typeface="华文楷体" pitchFamily="2" charset="-122"/>
                <a:ea typeface="华文楷体" pitchFamily="2" charset="-122"/>
              </a:rPr>
              <a:t>/</a:t>
            </a:r>
            <a:r>
              <a:rPr lang="zh-CN" altLang="en-US" sz="2400" dirty="0">
                <a:solidFill>
                  <a:schemeClr val="tx2"/>
                </a:solidFill>
                <a:latin typeface="华文楷体" pitchFamily="2" charset="-122"/>
                <a:ea typeface="华文楷体" pitchFamily="2" charset="-122"/>
              </a:rPr>
              <a:t>参与真实问题的求解活动</a:t>
            </a:r>
            <a:r>
              <a:rPr lang="zh-CN" altLang="en-US" sz="2400" dirty="0" smtClean="0">
                <a:solidFill>
                  <a:schemeClr val="tx2"/>
                </a:solidFill>
                <a:latin typeface="华文楷体" pitchFamily="2" charset="-122"/>
                <a:ea typeface="华文楷体" pitchFamily="2" charset="-122"/>
              </a:rPr>
              <a:t>及其</a:t>
            </a:r>
            <a:r>
              <a:rPr lang="zh-CN" altLang="en-US" sz="2400" dirty="0">
                <a:solidFill>
                  <a:schemeClr val="tx2"/>
                </a:solidFill>
                <a:latin typeface="华文楷体" pitchFamily="2" charset="-122"/>
                <a:ea typeface="华文楷体" pitchFamily="2" charset="-122"/>
              </a:rPr>
              <a:t>策略</a:t>
            </a:r>
            <a:r>
              <a:rPr lang="zh-CN" altLang="en-US" sz="2400" dirty="0" smtClean="0">
                <a:solidFill>
                  <a:schemeClr val="tx2"/>
                </a:solidFill>
                <a:latin typeface="华文楷体" pitchFamily="2" charset="-122"/>
                <a:ea typeface="华文楷体" pitchFamily="2" charset="-122"/>
              </a:rPr>
              <a:t>应用。</a:t>
            </a:r>
            <a:endParaRPr lang="zh-CN" altLang="en-US" sz="2400" dirty="0">
              <a:solidFill>
                <a:schemeClr val="tx2"/>
              </a:solidFill>
              <a:latin typeface="华文楷体" pitchFamily="2" charset="-122"/>
              <a:ea typeface="华文楷体" pitchFamily="2" charset="-122"/>
            </a:endParaRPr>
          </a:p>
        </p:txBody>
      </p:sp>
      <p:sp>
        <p:nvSpPr>
          <p:cNvPr id="15" name="TextBox 14"/>
          <p:cNvSpPr txBox="1"/>
          <p:nvPr/>
        </p:nvSpPr>
        <p:spPr>
          <a:xfrm>
            <a:off x="593848" y="865778"/>
            <a:ext cx="3862699" cy="3046988"/>
          </a:xfrm>
          <a:prstGeom prst="rect">
            <a:avLst/>
          </a:prstGeom>
          <a:noFill/>
        </p:spPr>
        <p:txBody>
          <a:bodyPr wrap="square" rtlCol="0">
            <a:spAutoFit/>
          </a:bodyPr>
          <a:lstStyle/>
          <a:p>
            <a:pPr algn="l" fontAlgn="auto">
              <a:spcBef>
                <a:spcPts val="0"/>
              </a:spcBef>
              <a:spcAft>
                <a:spcPts val="0"/>
              </a:spcAft>
              <a:defRPr/>
            </a:pPr>
            <a:r>
              <a:rPr lang="en-US" altLang="zh-CN" sz="2400" dirty="0">
                <a:solidFill>
                  <a:schemeClr val="tx2"/>
                </a:solidFill>
                <a:latin typeface="华文楷体" pitchFamily="2" charset="-122"/>
                <a:ea typeface="华文楷体" pitchFamily="2" charset="-122"/>
              </a:rPr>
              <a:t>8. </a:t>
            </a:r>
            <a:r>
              <a:rPr lang="zh-CN" altLang="en-US" sz="2400" dirty="0">
                <a:solidFill>
                  <a:schemeClr val="tx2"/>
                </a:solidFill>
                <a:latin typeface="华文楷体" pitchFamily="2" charset="-122"/>
                <a:ea typeface="华文楷体" pitchFamily="2" charset="-122"/>
              </a:rPr>
              <a:t>在知识或意义建构过程中</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学习者所进行</a:t>
            </a:r>
            <a:r>
              <a:rPr lang="zh-CN" altLang="en-US" sz="2400" dirty="0" smtClean="0">
                <a:solidFill>
                  <a:schemeClr val="tx2"/>
                </a:solidFill>
                <a:latin typeface="华文楷体" pitchFamily="2" charset="-122"/>
                <a:ea typeface="华文楷体" pitchFamily="2" charset="-122"/>
              </a:rPr>
              <a:t>的学习</a:t>
            </a:r>
            <a:r>
              <a:rPr lang="zh-CN" altLang="en-US" sz="2400" dirty="0">
                <a:solidFill>
                  <a:schemeClr val="tx2"/>
                </a:solidFill>
                <a:latin typeface="华文楷体" pitchFamily="2" charset="-122"/>
                <a:ea typeface="华文楷体" pitchFamily="2" charset="-122"/>
              </a:rPr>
              <a:t>是</a:t>
            </a:r>
            <a:r>
              <a:rPr lang="zh-CN" altLang="en-US" sz="2400" dirty="0">
                <a:solidFill>
                  <a:srgbClr val="FF0000"/>
                </a:solidFill>
                <a:latin typeface="华文楷体" pitchFamily="2" charset="-122"/>
                <a:ea typeface="华文楷体" pitchFamily="2" charset="-122"/>
              </a:rPr>
              <a:t>高阶学习和有意义的学习</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从中</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学习者能</a:t>
            </a:r>
            <a:r>
              <a:rPr lang="zh-CN" altLang="en-US" sz="2400" dirty="0" smtClean="0">
                <a:solidFill>
                  <a:schemeClr val="tx2"/>
                </a:solidFill>
                <a:latin typeface="华文楷体" pitchFamily="2" charset="-122"/>
                <a:ea typeface="华文楷体" pitchFamily="2" charset="-122"/>
              </a:rPr>
              <a:t>不断</a:t>
            </a:r>
            <a:r>
              <a:rPr lang="zh-CN" altLang="en-US" sz="2400" dirty="0">
                <a:solidFill>
                  <a:schemeClr val="tx2"/>
                </a:solidFill>
                <a:latin typeface="华文楷体" pitchFamily="2" charset="-122"/>
                <a:ea typeface="华文楷体" pitchFamily="2" charset="-122"/>
              </a:rPr>
              <a:t>发展高阶知识</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个体性、灵活性、情境性和迁移性</a:t>
            </a:r>
            <a:r>
              <a:rPr lang="zh-CN" altLang="en-US" sz="2400" dirty="0" smtClean="0">
                <a:solidFill>
                  <a:schemeClr val="tx2"/>
                </a:solidFill>
                <a:latin typeface="华文楷体" pitchFamily="2" charset="-122"/>
                <a:ea typeface="华文楷体" pitchFamily="2" charset="-122"/>
              </a:rPr>
              <a:t>知识</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和高阶思维能力</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问题求解、决策制定、批判性</a:t>
            </a:r>
            <a:r>
              <a:rPr lang="zh-CN" altLang="en-US" sz="2400" dirty="0" smtClean="0">
                <a:solidFill>
                  <a:schemeClr val="tx2"/>
                </a:solidFill>
                <a:latin typeface="华文楷体" pitchFamily="2" charset="-122"/>
                <a:ea typeface="华文楷体" pitchFamily="2" charset="-122"/>
              </a:rPr>
              <a:t>思维</a:t>
            </a:r>
            <a:r>
              <a:rPr lang="zh-CN" altLang="en-US" sz="2400" dirty="0">
                <a:solidFill>
                  <a:schemeClr val="tx2"/>
                </a:solidFill>
                <a:latin typeface="华文楷体" pitchFamily="2" charset="-122"/>
                <a:ea typeface="华文楷体" pitchFamily="2" charset="-122"/>
              </a:rPr>
              <a:t>和创新思维</a:t>
            </a:r>
            <a:r>
              <a:rPr lang="en-US" altLang="zh-CN" sz="2400" dirty="0">
                <a:solidFill>
                  <a:schemeClr val="tx2"/>
                </a:solidFill>
                <a:latin typeface="华文楷体" pitchFamily="2" charset="-122"/>
                <a:ea typeface="华文楷体" pitchFamily="2" charset="-122"/>
              </a:rPr>
              <a:t>) </a:t>
            </a:r>
            <a:r>
              <a:rPr lang="zh-CN" altLang="en-US" sz="2400" dirty="0" smtClean="0">
                <a:solidFill>
                  <a:schemeClr val="tx2"/>
                </a:solidFill>
                <a:latin typeface="华文楷体" pitchFamily="2" charset="-122"/>
                <a:ea typeface="华文楷体" pitchFamily="2" charset="-122"/>
              </a:rPr>
              <a:t>。</a:t>
            </a:r>
            <a:endParaRPr lang="zh-CN" altLang="en-US" sz="2400" dirty="0">
              <a:solidFill>
                <a:schemeClr val="tx2"/>
              </a:solidFill>
              <a:latin typeface="华文楷体" pitchFamily="2" charset="-122"/>
              <a:ea typeface="华文楷体" pitchFamily="2" charset="-122"/>
            </a:endParaRPr>
          </a:p>
        </p:txBody>
      </p:sp>
      <p:sp>
        <p:nvSpPr>
          <p:cNvPr id="16" name="TextBox 15"/>
          <p:cNvSpPr txBox="1"/>
          <p:nvPr/>
        </p:nvSpPr>
        <p:spPr>
          <a:xfrm>
            <a:off x="683568" y="1014244"/>
            <a:ext cx="3752800" cy="2677656"/>
          </a:xfrm>
          <a:prstGeom prst="rect">
            <a:avLst/>
          </a:prstGeom>
          <a:noFill/>
        </p:spPr>
        <p:txBody>
          <a:bodyPr wrap="square" rtlCol="0">
            <a:spAutoFit/>
          </a:bodyPr>
          <a:lstStyle/>
          <a:p>
            <a:r>
              <a:rPr lang="zh-CN" altLang="en-US" sz="2400" dirty="0">
                <a:solidFill>
                  <a:schemeClr val="tx2"/>
                </a:solidFill>
                <a:latin typeface="华文楷体" pitchFamily="2" charset="-122"/>
                <a:ea typeface="华文楷体" pitchFamily="2" charset="-122"/>
              </a:rPr>
              <a:t>在知识建构中</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建构作为一种高阶认知活动具</a:t>
            </a:r>
          </a:p>
          <a:p>
            <a:pPr algn="l"/>
            <a:r>
              <a:rPr lang="zh-CN" altLang="en-US" sz="2400" dirty="0">
                <a:solidFill>
                  <a:schemeClr val="tx2"/>
                </a:solidFill>
                <a:latin typeface="华文楷体" pitchFamily="2" charset="-122"/>
                <a:ea typeface="华文楷体" pitchFamily="2" charset="-122"/>
              </a:rPr>
              <a:t>有如下显著特征</a:t>
            </a:r>
            <a:r>
              <a:rPr lang="en-US" altLang="zh-CN" sz="2400" dirty="0">
                <a:solidFill>
                  <a:schemeClr val="tx2"/>
                </a:solidFill>
                <a:latin typeface="华文楷体" pitchFamily="2" charset="-122"/>
                <a:ea typeface="华文楷体" pitchFamily="2" charset="-122"/>
              </a:rPr>
              <a:t>:</a:t>
            </a:r>
          </a:p>
          <a:p>
            <a:pPr algn="l"/>
            <a:r>
              <a:rPr lang="en-US" altLang="zh-CN" sz="2400" dirty="0">
                <a:solidFill>
                  <a:schemeClr val="tx2"/>
                </a:solidFill>
                <a:latin typeface="华文楷体" pitchFamily="2" charset="-122"/>
                <a:ea typeface="华文楷体" pitchFamily="2" charset="-122"/>
              </a:rPr>
              <a:t>1</a:t>
            </a:r>
            <a:r>
              <a:rPr lang="zh-CN" altLang="en-US" sz="2400" dirty="0">
                <a:solidFill>
                  <a:schemeClr val="tx2"/>
                </a:solidFill>
                <a:latin typeface="华文楷体" pitchFamily="2" charset="-122"/>
                <a:ea typeface="华文楷体" pitchFamily="2" charset="-122"/>
              </a:rPr>
              <a:t>、学习者面临的学习任务</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通常是</a:t>
            </a:r>
            <a:r>
              <a:rPr lang="zh-CN" altLang="en-US" sz="2400" dirty="0">
                <a:solidFill>
                  <a:srgbClr val="FF0000"/>
                </a:solidFill>
                <a:latin typeface="华文楷体" pitchFamily="2" charset="-122"/>
                <a:ea typeface="华文楷体" pitchFamily="2" charset="-122"/>
              </a:rPr>
              <a:t>情境性、真实</a:t>
            </a:r>
          </a:p>
          <a:p>
            <a:pPr algn="l"/>
            <a:r>
              <a:rPr lang="zh-CN" altLang="en-US" sz="2400" dirty="0">
                <a:solidFill>
                  <a:srgbClr val="FF0000"/>
                </a:solidFill>
                <a:latin typeface="华文楷体" pitchFamily="2" charset="-122"/>
                <a:ea typeface="华文楷体" pitchFamily="2" charset="-122"/>
              </a:rPr>
              <a:t>性和劣构性</a:t>
            </a:r>
            <a:r>
              <a:rPr lang="zh-CN" altLang="en-US" sz="2400" dirty="0">
                <a:solidFill>
                  <a:schemeClr val="tx2"/>
                </a:solidFill>
                <a:latin typeface="华文楷体" pitchFamily="2" charset="-122"/>
                <a:ea typeface="华文楷体" pitchFamily="2" charset="-122"/>
              </a:rPr>
              <a:t>的问题</a:t>
            </a:r>
            <a:r>
              <a:rPr lang="en-US" altLang="zh-CN" sz="2400" dirty="0">
                <a:solidFill>
                  <a:schemeClr val="tx2"/>
                </a:solidFill>
                <a:latin typeface="华文楷体" pitchFamily="2" charset="-122"/>
                <a:ea typeface="华文楷体" pitchFamily="2" charset="-122"/>
              </a:rPr>
              <a:t>, </a:t>
            </a:r>
            <a:r>
              <a:rPr lang="zh-CN" altLang="en-US" sz="2400" dirty="0">
                <a:solidFill>
                  <a:schemeClr val="tx2"/>
                </a:solidFill>
                <a:latin typeface="华文楷体" pitchFamily="2" charset="-122"/>
                <a:ea typeface="华文楷体" pitchFamily="2" charset="-122"/>
              </a:rPr>
              <a:t>具有挑战性。</a:t>
            </a:r>
          </a:p>
        </p:txBody>
      </p:sp>
    </p:spTree>
    <p:extLst>
      <p:ext uri="{BB962C8B-B14F-4D97-AF65-F5344CB8AC3E}">
        <p14:creationId xmlns:p14="http://schemas.microsoft.com/office/powerpoint/2010/main" val="18173763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9"/>
                                        </p:tgtEl>
                                        <p:attrNameLst>
                                          <p:attrName>ppt_x</p:attrName>
                                        </p:attrNameLst>
                                      </p:cBhvr>
                                      <p:tavLst>
                                        <p:tav tm="0">
                                          <p:val>
                                            <p:strVal val="ppt_x"/>
                                          </p:val>
                                        </p:tav>
                                        <p:tav tm="100000">
                                          <p:val>
                                            <p:strVal val="ppt_x"/>
                                          </p:val>
                                        </p:tav>
                                      </p:tavLst>
                                    </p:anim>
                                    <p:anim calcmode="lin" valueType="num">
                                      <p:cBhvr additive="base">
                                        <p:cTn id="13" dur="500"/>
                                        <p:tgtEl>
                                          <p:spTgt spid="9"/>
                                        </p:tgtEl>
                                        <p:attrNameLst>
                                          <p:attrName>ppt_y</p:attrName>
                                        </p:attrNameLst>
                                      </p:cBhvr>
                                      <p:tavLst>
                                        <p:tav tm="0">
                                          <p:val>
                                            <p:strVal val="ppt_y"/>
                                          </p:val>
                                        </p:tav>
                                        <p:tav tm="100000">
                                          <p:val>
                                            <p:strVal val="1+ppt_h/2"/>
                                          </p:val>
                                        </p:tav>
                                      </p:tavLst>
                                    </p:anim>
                                    <p:set>
                                      <p:cBhvr>
                                        <p:cTn id="14" dur="1" fill="hold">
                                          <p:stCondLst>
                                            <p:cond delay="499"/>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1" nodeType="clickEffect">
                                  <p:stCondLst>
                                    <p:cond delay="0"/>
                                  </p:stCondLst>
                                  <p:childTnLst>
                                    <p:anim calcmode="lin" valueType="num">
                                      <p:cBhvr additive="base">
                                        <p:cTn id="30" dur="500"/>
                                        <p:tgtEl>
                                          <p:spTgt spid="16"/>
                                        </p:tgtEl>
                                        <p:attrNameLst>
                                          <p:attrName>ppt_x</p:attrName>
                                        </p:attrNameLst>
                                      </p:cBhvr>
                                      <p:tavLst>
                                        <p:tav tm="0">
                                          <p:val>
                                            <p:strVal val="ppt_x"/>
                                          </p:val>
                                        </p:tav>
                                        <p:tav tm="100000">
                                          <p:val>
                                            <p:strVal val="ppt_x"/>
                                          </p:val>
                                        </p:tav>
                                      </p:tavLst>
                                    </p:anim>
                                    <p:anim calcmode="lin" valueType="num">
                                      <p:cBhvr additive="base">
                                        <p:cTn id="31" dur="500"/>
                                        <p:tgtEl>
                                          <p:spTgt spid="16"/>
                                        </p:tgtEl>
                                        <p:attrNameLst>
                                          <p:attrName>ppt_y</p:attrName>
                                        </p:attrNameLst>
                                      </p:cBhvr>
                                      <p:tavLst>
                                        <p:tav tm="0">
                                          <p:val>
                                            <p:strVal val="ppt_y"/>
                                          </p:val>
                                        </p:tav>
                                        <p:tav tm="100000">
                                          <p:val>
                                            <p:strVal val="1+ppt_h/2"/>
                                          </p:val>
                                        </p:tav>
                                      </p:tavLst>
                                    </p:anim>
                                    <p:set>
                                      <p:cBhvr>
                                        <p:cTn id="32" dur="1" fill="hold">
                                          <p:stCondLst>
                                            <p:cond delay="499"/>
                                          </p:stCondLst>
                                        </p:cTn>
                                        <p:tgtEl>
                                          <p:spTgt spid="1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xit" presetSubtype="4" fill="hold" grpId="1" nodeType="clickEffect">
                                  <p:stCondLst>
                                    <p:cond delay="0"/>
                                  </p:stCondLst>
                                  <p:childTnLst>
                                    <p:anim calcmode="lin" valueType="num">
                                      <p:cBhvr additive="base">
                                        <p:cTn id="42" dur="500"/>
                                        <p:tgtEl>
                                          <p:spTgt spid="11"/>
                                        </p:tgtEl>
                                        <p:attrNameLst>
                                          <p:attrName>ppt_x</p:attrName>
                                        </p:attrNameLst>
                                      </p:cBhvr>
                                      <p:tavLst>
                                        <p:tav tm="0">
                                          <p:val>
                                            <p:strVal val="ppt_x"/>
                                          </p:val>
                                        </p:tav>
                                        <p:tav tm="100000">
                                          <p:val>
                                            <p:strVal val="ppt_x"/>
                                          </p:val>
                                        </p:tav>
                                      </p:tavLst>
                                    </p:anim>
                                    <p:anim calcmode="lin" valueType="num">
                                      <p:cBhvr additive="base">
                                        <p:cTn id="43" dur="500"/>
                                        <p:tgtEl>
                                          <p:spTgt spid="11"/>
                                        </p:tgtEl>
                                        <p:attrNameLst>
                                          <p:attrName>ppt_y</p:attrName>
                                        </p:attrNameLst>
                                      </p:cBhvr>
                                      <p:tavLst>
                                        <p:tav tm="0">
                                          <p:val>
                                            <p:strVal val="ppt_y"/>
                                          </p:val>
                                        </p:tav>
                                        <p:tav tm="100000">
                                          <p:val>
                                            <p:strVal val="1+ppt_h/2"/>
                                          </p:val>
                                        </p:tav>
                                      </p:tavLst>
                                    </p:anim>
                                    <p:set>
                                      <p:cBhvr>
                                        <p:cTn id="44" dur="1" fill="hold">
                                          <p:stCondLst>
                                            <p:cond delay="499"/>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xit" presetSubtype="4" fill="hold" grpId="1" nodeType="clickEffect">
                                  <p:stCondLst>
                                    <p:cond delay="0"/>
                                  </p:stCondLst>
                                  <p:childTnLst>
                                    <p:anim calcmode="lin" valueType="num">
                                      <p:cBhvr additive="base">
                                        <p:cTn id="54" dur="500"/>
                                        <p:tgtEl>
                                          <p:spTgt spid="12"/>
                                        </p:tgtEl>
                                        <p:attrNameLst>
                                          <p:attrName>ppt_x</p:attrName>
                                        </p:attrNameLst>
                                      </p:cBhvr>
                                      <p:tavLst>
                                        <p:tav tm="0">
                                          <p:val>
                                            <p:strVal val="ppt_x"/>
                                          </p:val>
                                        </p:tav>
                                        <p:tav tm="100000">
                                          <p:val>
                                            <p:strVal val="ppt_x"/>
                                          </p:val>
                                        </p:tav>
                                      </p:tavLst>
                                    </p:anim>
                                    <p:anim calcmode="lin" valueType="num">
                                      <p:cBhvr additive="base">
                                        <p:cTn id="55" dur="500"/>
                                        <p:tgtEl>
                                          <p:spTgt spid="12"/>
                                        </p:tgtEl>
                                        <p:attrNameLst>
                                          <p:attrName>ppt_y</p:attrName>
                                        </p:attrNameLst>
                                      </p:cBhvr>
                                      <p:tavLst>
                                        <p:tav tm="0">
                                          <p:val>
                                            <p:strVal val="ppt_y"/>
                                          </p:val>
                                        </p:tav>
                                        <p:tav tm="100000">
                                          <p:val>
                                            <p:strVal val="1+ppt_h/2"/>
                                          </p:val>
                                        </p:tav>
                                      </p:tavLst>
                                    </p:anim>
                                    <p:set>
                                      <p:cBhvr>
                                        <p:cTn id="56" dur="1" fill="hold">
                                          <p:stCondLst>
                                            <p:cond delay="499"/>
                                          </p:stCondLst>
                                        </p:cTn>
                                        <p:tgtEl>
                                          <p:spTgt spid="12"/>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xit" presetSubtype="4" fill="hold" grpId="1" nodeType="clickEffect">
                                  <p:stCondLst>
                                    <p:cond delay="0"/>
                                  </p:stCondLst>
                                  <p:childTnLst>
                                    <p:anim calcmode="lin" valueType="num">
                                      <p:cBhvr additive="base">
                                        <p:cTn id="66" dur="500"/>
                                        <p:tgtEl>
                                          <p:spTgt spid="13"/>
                                        </p:tgtEl>
                                        <p:attrNameLst>
                                          <p:attrName>ppt_x</p:attrName>
                                        </p:attrNameLst>
                                      </p:cBhvr>
                                      <p:tavLst>
                                        <p:tav tm="0">
                                          <p:val>
                                            <p:strVal val="ppt_x"/>
                                          </p:val>
                                        </p:tav>
                                        <p:tav tm="100000">
                                          <p:val>
                                            <p:strVal val="ppt_x"/>
                                          </p:val>
                                        </p:tav>
                                      </p:tavLst>
                                    </p:anim>
                                    <p:anim calcmode="lin" valueType="num">
                                      <p:cBhvr additive="base">
                                        <p:cTn id="67" dur="500"/>
                                        <p:tgtEl>
                                          <p:spTgt spid="13"/>
                                        </p:tgtEl>
                                        <p:attrNameLst>
                                          <p:attrName>ppt_y</p:attrName>
                                        </p:attrNameLst>
                                      </p:cBhvr>
                                      <p:tavLst>
                                        <p:tav tm="0">
                                          <p:val>
                                            <p:strVal val="ppt_y"/>
                                          </p:val>
                                        </p:tav>
                                        <p:tav tm="100000">
                                          <p:val>
                                            <p:strVal val="1+ppt_h/2"/>
                                          </p:val>
                                        </p:tav>
                                      </p:tavLst>
                                    </p:anim>
                                    <p:set>
                                      <p:cBhvr>
                                        <p:cTn id="68" dur="1" fill="hold">
                                          <p:stCondLst>
                                            <p:cond delay="499"/>
                                          </p:stCondLst>
                                        </p:cTn>
                                        <p:tgtEl>
                                          <p:spTgt spid="13"/>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xit" presetSubtype="4" fill="hold" grpId="1" nodeType="clickEffect">
                                  <p:stCondLst>
                                    <p:cond delay="0"/>
                                  </p:stCondLst>
                                  <p:childTnLst>
                                    <p:anim calcmode="lin" valueType="num">
                                      <p:cBhvr additive="base">
                                        <p:cTn id="78" dur="500"/>
                                        <p:tgtEl>
                                          <p:spTgt spid="14"/>
                                        </p:tgtEl>
                                        <p:attrNameLst>
                                          <p:attrName>ppt_x</p:attrName>
                                        </p:attrNameLst>
                                      </p:cBhvr>
                                      <p:tavLst>
                                        <p:tav tm="0">
                                          <p:val>
                                            <p:strVal val="ppt_x"/>
                                          </p:val>
                                        </p:tav>
                                        <p:tav tm="100000">
                                          <p:val>
                                            <p:strVal val="ppt_x"/>
                                          </p:val>
                                        </p:tav>
                                      </p:tavLst>
                                    </p:anim>
                                    <p:anim calcmode="lin" valueType="num">
                                      <p:cBhvr additive="base">
                                        <p:cTn id="79" dur="500"/>
                                        <p:tgtEl>
                                          <p:spTgt spid="14"/>
                                        </p:tgtEl>
                                        <p:attrNameLst>
                                          <p:attrName>ppt_y</p:attrName>
                                        </p:attrNameLst>
                                      </p:cBhvr>
                                      <p:tavLst>
                                        <p:tav tm="0">
                                          <p:val>
                                            <p:strVal val="ppt_y"/>
                                          </p:val>
                                        </p:tav>
                                        <p:tav tm="100000">
                                          <p:val>
                                            <p:strVal val="1+ppt_h/2"/>
                                          </p:val>
                                        </p:tav>
                                      </p:tavLst>
                                    </p:anim>
                                    <p:set>
                                      <p:cBhvr>
                                        <p:cTn id="80" dur="1" fill="hold">
                                          <p:stCondLst>
                                            <p:cond delay="499"/>
                                          </p:stCondLst>
                                        </p:cTn>
                                        <p:tgtEl>
                                          <p:spTgt spid="14"/>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5"/>
                                        </p:tgtEl>
                                        <p:attrNameLst>
                                          <p:attrName>style.visibility</p:attrName>
                                        </p:attrNameLst>
                                      </p:cBhvr>
                                      <p:to>
                                        <p:strVal val="visible"/>
                                      </p:to>
                                    </p:set>
                                    <p:anim calcmode="lin" valueType="num">
                                      <p:cBhvr additive="base">
                                        <p:cTn id="85" dur="500" fill="hold"/>
                                        <p:tgtEl>
                                          <p:spTgt spid="15"/>
                                        </p:tgtEl>
                                        <p:attrNameLst>
                                          <p:attrName>ppt_x</p:attrName>
                                        </p:attrNameLst>
                                      </p:cBhvr>
                                      <p:tavLst>
                                        <p:tav tm="0">
                                          <p:val>
                                            <p:strVal val="#ppt_x"/>
                                          </p:val>
                                        </p:tav>
                                        <p:tav tm="100000">
                                          <p:val>
                                            <p:strVal val="#ppt_x"/>
                                          </p:val>
                                        </p:tav>
                                      </p:tavLst>
                                    </p:anim>
                                    <p:anim calcmode="lin" valueType="num">
                                      <p:cBhvr additive="base">
                                        <p:cTn id="8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1" grpId="0"/>
      <p:bldP spid="11" grpId="1"/>
      <p:bldP spid="12" grpId="0"/>
      <p:bldP spid="12" grpId="1"/>
      <p:bldP spid="13" grpId="0"/>
      <p:bldP spid="13" grpId="1"/>
      <p:bldP spid="14" grpId="0"/>
      <p:bldP spid="14" grpId="1"/>
      <p:bldP spid="15" grpId="0"/>
      <p:bldP spid="16" grpId="0"/>
      <p:bldP spid="16"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深入的知识加工过程 </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38" name="圆角矩形 37"/>
          <p:cNvSpPr/>
          <p:nvPr/>
        </p:nvSpPr>
        <p:spPr bwMode="auto">
          <a:xfrm>
            <a:off x="642910" y="1285860"/>
            <a:ext cx="3643338" cy="4929222"/>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l"/>
            <a:endParaRPr lang="en-US" sz="2800" dirty="0" smtClean="0">
              <a:solidFill>
                <a:schemeClr val="bg1">
                  <a:lumMod val="50000"/>
                </a:schemeClr>
              </a:solidFill>
            </a:endParaRPr>
          </a:p>
          <a:p>
            <a:pPr algn="l"/>
            <a:r>
              <a:rPr lang="en-US" sz="2800" dirty="0" smtClean="0">
                <a:solidFill>
                  <a:schemeClr val="tx2">
                    <a:lumMod val="95000"/>
                    <a:lumOff val="5000"/>
                  </a:schemeClr>
                </a:solidFill>
              </a:rPr>
              <a:t>(1)</a:t>
            </a:r>
            <a:r>
              <a:rPr lang="zh-CN" altLang="en-US" sz="2800" dirty="0" smtClean="0">
                <a:solidFill>
                  <a:schemeClr val="tx2">
                    <a:lumMod val="95000"/>
                    <a:lumOff val="5000"/>
                  </a:schemeClr>
                </a:solidFill>
              </a:rPr>
              <a:t>为知识加工过程提供脚手架。</a:t>
            </a:r>
            <a:endParaRPr lang="en-US" altLang="zh-CN" sz="2800" dirty="0" smtClean="0">
              <a:solidFill>
                <a:schemeClr val="tx2">
                  <a:lumMod val="95000"/>
                  <a:lumOff val="5000"/>
                </a:schemeClr>
              </a:solidFill>
            </a:endParaRPr>
          </a:p>
          <a:p>
            <a:pPr algn="l"/>
            <a:endParaRPr lang="en-US" altLang="zh-CN" sz="2800" dirty="0" smtClean="0">
              <a:solidFill>
                <a:schemeClr val="tx2">
                  <a:lumMod val="95000"/>
                  <a:lumOff val="5000"/>
                </a:schemeClr>
              </a:solidFill>
            </a:endParaRPr>
          </a:p>
          <a:p>
            <a:pPr algn="l"/>
            <a:r>
              <a:rPr lang="en-US" sz="2800" dirty="0" smtClean="0">
                <a:solidFill>
                  <a:schemeClr val="tx2">
                    <a:lumMod val="95000"/>
                    <a:lumOff val="5000"/>
                  </a:schemeClr>
                </a:solidFill>
              </a:rPr>
              <a:t>(2) </a:t>
            </a:r>
            <a:r>
              <a:rPr lang="zh-CN" altLang="en-US" sz="2800" dirty="0" smtClean="0">
                <a:solidFill>
                  <a:schemeClr val="tx2">
                    <a:lumMod val="95000"/>
                    <a:lumOff val="5000"/>
                  </a:schemeClr>
                </a:solidFill>
              </a:rPr>
              <a:t>贡献和参考。</a:t>
            </a:r>
            <a:endParaRPr lang="en-US" altLang="zh-CN" sz="2800" dirty="0" smtClean="0">
              <a:solidFill>
                <a:schemeClr val="tx2">
                  <a:lumMod val="95000"/>
                  <a:lumOff val="5000"/>
                </a:schemeClr>
              </a:solidFill>
            </a:endParaRPr>
          </a:p>
          <a:p>
            <a:pPr algn="l"/>
            <a:endParaRPr lang="en-US" altLang="zh-CN" sz="2800" dirty="0" smtClean="0">
              <a:solidFill>
                <a:schemeClr val="tx2">
                  <a:lumMod val="95000"/>
                  <a:lumOff val="5000"/>
                </a:schemeClr>
              </a:solidFill>
            </a:endParaRPr>
          </a:p>
          <a:p>
            <a:pPr algn="l"/>
            <a:r>
              <a:rPr lang="en-US" sz="2800" dirty="0" smtClean="0">
                <a:solidFill>
                  <a:schemeClr val="tx2">
                    <a:lumMod val="95000"/>
                    <a:lumOff val="5000"/>
                  </a:schemeClr>
                </a:solidFill>
              </a:rPr>
              <a:t>(3)</a:t>
            </a:r>
            <a:r>
              <a:rPr lang="zh-CN" altLang="en-US" sz="2800" dirty="0" smtClean="0">
                <a:solidFill>
                  <a:schemeClr val="tx2">
                    <a:lumMod val="95000"/>
                    <a:lumOff val="5000"/>
                  </a:schemeClr>
                </a:solidFill>
              </a:rPr>
              <a:t>问题指向。</a:t>
            </a:r>
            <a:endParaRPr kumimoji="0" lang="zh-CN" altLang="en-US" sz="2800" b="0" i="0" u="none" strike="noStrike" cap="none" normalizeH="0" baseline="0" dirty="0" smtClean="0">
              <a:ln>
                <a:noFill/>
              </a:ln>
              <a:solidFill>
                <a:schemeClr val="tx2">
                  <a:lumMod val="95000"/>
                  <a:lumOff val="5000"/>
                </a:schemeClr>
              </a:solidFill>
              <a:effectLst/>
              <a:latin typeface="Arial" charset="0"/>
            </a:endParaRPr>
          </a:p>
        </p:txBody>
      </p:sp>
      <p:sp>
        <p:nvSpPr>
          <p:cNvPr id="43" name="圆角矩形标注 42"/>
          <p:cNvSpPr/>
          <p:nvPr/>
        </p:nvSpPr>
        <p:spPr bwMode="auto">
          <a:xfrm>
            <a:off x="4929190" y="1285860"/>
            <a:ext cx="3714776" cy="4929222"/>
          </a:xfrm>
          <a:prstGeom prst="wedgeRoundRectCallout">
            <a:avLst>
              <a:gd name="adj1" fmla="val -76475"/>
              <a:gd name="adj2" fmla="val -29180"/>
              <a:gd name="adj3" fmla="val 16667"/>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algn="l">
              <a:buFont typeface="Wingdings" pitchFamily="2" charset="2"/>
              <a:buChar char="ü"/>
            </a:pPr>
            <a:endParaRPr lang="en-US" altLang="zh-CN" sz="2000" dirty="0" smtClean="0">
              <a:solidFill>
                <a:schemeClr val="bg1">
                  <a:lumMod val="50000"/>
                </a:schemeClr>
              </a:solidFill>
            </a:endParaRPr>
          </a:p>
          <a:p>
            <a:pPr algn="l">
              <a:buFont typeface="Wingdings" pitchFamily="2" charset="2"/>
              <a:buChar char="ü"/>
            </a:pPr>
            <a:r>
              <a:rPr lang="zh-CN" altLang="en-US" sz="2000" dirty="0" smtClean="0">
                <a:solidFill>
                  <a:schemeClr val="tx2">
                    <a:lumMod val="95000"/>
                    <a:lumOff val="5000"/>
                  </a:schemeClr>
                </a:solidFill>
              </a:rPr>
              <a:t>针对不同种类的知识加工过程采用不同的脚手架。</a:t>
            </a:r>
            <a:endParaRPr lang="en-US" altLang="zh-CN" sz="2000" dirty="0" smtClean="0">
              <a:solidFill>
                <a:schemeClr val="tx2">
                  <a:lumMod val="95000"/>
                  <a:lumOff val="5000"/>
                </a:schemeClr>
              </a:solidFill>
            </a:endParaRPr>
          </a:p>
          <a:p>
            <a:pPr algn="l">
              <a:buFont typeface="Wingdings" pitchFamily="2" charset="2"/>
              <a:buChar char="ü"/>
            </a:pPr>
            <a:r>
              <a:rPr lang="zh-CN" altLang="en-US" sz="2000" dirty="0" smtClean="0">
                <a:solidFill>
                  <a:schemeClr val="tx2">
                    <a:lumMod val="95000"/>
                    <a:lumOff val="5000"/>
                  </a:schemeClr>
                </a:solidFill>
              </a:rPr>
              <a:t>用户可以灵活地按照</a:t>
            </a:r>
            <a:r>
              <a:rPr lang="zh-CN" altLang="en-US" sz="2000" dirty="0" smtClean="0">
                <a:solidFill>
                  <a:srgbClr val="FF0000"/>
                </a:solidFill>
              </a:rPr>
              <a:t>任意顺序选择</a:t>
            </a:r>
            <a:r>
              <a:rPr lang="zh-CN" altLang="en-US" sz="2000" dirty="0" smtClean="0">
                <a:solidFill>
                  <a:schemeClr val="tx2">
                    <a:lumMod val="95000"/>
                    <a:lumOff val="5000"/>
                  </a:schemeClr>
                </a:solidFill>
              </a:rPr>
              <a:t>各种脚手架项目，而一旦用户将这些项目添加到自己的短文中，这些项目就可以作为对这些短文的</a:t>
            </a:r>
            <a:r>
              <a:rPr lang="zh-CN" altLang="en-US" sz="2000" dirty="0" smtClean="0">
                <a:solidFill>
                  <a:srgbClr val="FF0000"/>
                </a:solidFill>
              </a:rPr>
              <a:t>检索词</a:t>
            </a:r>
            <a:r>
              <a:rPr lang="zh-CN" altLang="en-US" sz="2000" dirty="0" smtClean="0">
                <a:solidFill>
                  <a:schemeClr val="tx2">
                    <a:lumMod val="95000"/>
                    <a:lumOff val="5000"/>
                  </a:schemeClr>
                </a:solidFill>
              </a:rPr>
              <a:t>，便于对短文的检索查找。</a:t>
            </a:r>
            <a:endParaRPr lang="en-US" altLang="zh-CN" sz="2000" dirty="0" smtClean="0">
              <a:solidFill>
                <a:schemeClr val="tx2">
                  <a:lumMod val="95000"/>
                  <a:lumOff val="5000"/>
                </a:schemeClr>
              </a:solidFill>
            </a:endParaRPr>
          </a:p>
          <a:p>
            <a:pPr algn="l">
              <a:buFont typeface="Wingdings" pitchFamily="2" charset="2"/>
              <a:buChar char="ü"/>
            </a:pPr>
            <a:r>
              <a:rPr lang="zh-CN" altLang="en-US" sz="2000" dirty="0" smtClean="0">
                <a:solidFill>
                  <a:schemeClr val="tx2">
                    <a:lumMod val="95000"/>
                    <a:lumOff val="5000"/>
                  </a:schemeClr>
                </a:solidFill>
              </a:rPr>
              <a:t>用户可以按照自己所进行的知识加工活动的类型</a:t>
            </a:r>
            <a:r>
              <a:rPr lang="zh-CN" altLang="en-US" sz="2000" dirty="0" smtClean="0">
                <a:solidFill>
                  <a:srgbClr val="FF0000"/>
                </a:solidFill>
              </a:rPr>
              <a:t>自定义</a:t>
            </a:r>
            <a:r>
              <a:rPr lang="zh-CN" altLang="en-US" sz="2000" dirty="0" smtClean="0">
                <a:solidFill>
                  <a:schemeClr val="tx2">
                    <a:lumMod val="95000"/>
                    <a:lumOff val="5000"/>
                  </a:schemeClr>
                </a:solidFill>
              </a:rPr>
              <a:t>新的脚手架，并装配到某些视窗之中。</a:t>
            </a:r>
            <a:endParaRPr kumimoji="0" lang="zh-CN" altLang="en-US" sz="2000" b="0" i="0" u="none" strike="noStrike" cap="none" normalizeH="0" baseline="0" dirty="0" smtClean="0">
              <a:ln>
                <a:noFill/>
              </a:ln>
              <a:solidFill>
                <a:schemeClr val="tx2">
                  <a:lumMod val="95000"/>
                  <a:lumOff val="5000"/>
                </a:schemeClr>
              </a:solidFill>
              <a:effectLst/>
              <a:latin typeface="Arial" charset="0"/>
            </a:endParaRPr>
          </a:p>
        </p:txBody>
      </p:sp>
      <p:sp>
        <p:nvSpPr>
          <p:cNvPr id="6" name="TextBox 5"/>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mph" presetSubtype="0" nodeType="clickEffect">
                                  <p:stCondLst>
                                    <p:cond delay="0"/>
                                  </p:stCondLst>
                                  <p:childTnLst>
                                    <p:set>
                                      <p:cBhvr override="childStyle">
                                        <p:cTn id="6" dur="indefinite"/>
                                        <p:tgtEl>
                                          <p:spTgt spid="38">
                                            <p:txEl>
                                              <p:pRg st="1" end="1"/>
                                            </p:txEl>
                                          </p:spTgt>
                                        </p:tgtEl>
                                        <p:attrNameLst>
                                          <p:attrName>style.fontFamily</p:attrName>
                                        </p:attrNameLst>
                                      </p:cBhvr>
                                      <p:to>
                                        <p:strVal val="黑体"/>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500" fill="hold"/>
                                        <p:tgtEl>
                                          <p:spTgt spid="43"/>
                                        </p:tgtEl>
                                        <p:attrNameLst>
                                          <p:attrName>ppt_x</p:attrName>
                                        </p:attrNameLst>
                                      </p:cBhvr>
                                      <p:tavLst>
                                        <p:tav tm="0">
                                          <p:val>
                                            <p:strVal val="#ppt_x"/>
                                          </p:val>
                                        </p:tav>
                                        <p:tav tm="100000">
                                          <p:val>
                                            <p:strVal val="#ppt_x"/>
                                          </p:val>
                                        </p:tav>
                                      </p:tavLst>
                                    </p:anim>
                                    <p:anim calcmode="lin" valueType="num">
                                      <p:cBhvr additive="base">
                                        <p:cTn id="12"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深入的知识加工过程 </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38" name="圆角矩形 37"/>
          <p:cNvSpPr/>
          <p:nvPr/>
        </p:nvSpPr>
        <p:spPr bwMode="auto">
          <a:xfrm>
            <a:off x="642910" y="1285860"/>
            <a:ext cx="3643338" cy="4929222"/>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l"/>
            <a:endParaRPr lang="en-US" sz="2800" dirty="0" smtClean="0">
              <a:solidFill>
                <a:schemeClr val="bg1">
                  <a:lumMod val="50000"/>
                </a:schemeClr>
              </a:solidFill>
            </a:endParaRPr>
          </a:p>
          <a:p>
            <a:pPr algn="l"/>
            <a:r>
              <a:rPr lang="en-US" sz="2800" dirty="0" smtClean="0">
                <a:solidFill>
                  <a:schemeClr val="tx2">
                    <a:lumMod val="95000"/>
                    <a:lumOff val="5000"/>
                  </a:schemeClr>
                </a:solidFill>
              </a:rPr>
              <a:t>(1)</a:t>
            </a:r>
            <a:r>
              <a:rPr lang="zh-CN" altLang="en-US" sz="2800" dirty="0" smtClean="0">
                <a:solidFill>
                  <a:schemeClr val="tx2">
                    <a:lumMod val="95000"/>
                    <a:lumOff val="5000"/>
                  </a:schemeClr>
                </a:solidFill>
              </a:rPr>
              <a:t>为知识加工过程提供脚手架。</a:t>
            </a:r>
            <a:endParaRPr lang="en-US" altLang="zh-CN" sz="2800" dirty="0" smtClean="0">
              <a:solidFill>
                <a:schemeClr val="tx2">
                  <a:lumMod val="95000"/>
                  <a:lumOff val="5000"/>
                </a:schemeClr>
              </a:solidFill>
            </a:endParaRPr>
          </a:p>
          <a:p>
            <a:pPr algn="l"/>
            <a:endParaRPr lang="en-US" altLang="zh-CN" sz="2800" dirty="0" smtClean="0">
              <a:solidFill>
                <a:schemeClr val="tx2">
                  <a:lumMod val="95000"/>
                  <a:lumOff val="5000"/>
                </a:schemeClr>
              </a:solidFill>
            </a:endParaRPr>
          </a:p>
          <a:p>
            <a:pPr algn="l"/>
            <a:r>
              <a:rPr lang="en-US" sz="2800" dirty="0" smtClean="0">
                <a:solidFill>
                  <a:schemeClr val="tx2">
                    <a:lumMod val="95000"/>
                    <a:lumOff val="5000"/>
                  </a:schemeClr>
                </a:solidFill>
              </a:rPr>
              <a:t>(2) </a:t>
            </a:r>
            <a:r>
              <a:rPr lang="zh-CN" altLang="en-US" sz="2800" dirty="0" smtClean="0">
                <a:solidFill>
                  <a:schemeClr val="tx2">
                    <a:lumMod val="95000"/>
                    <a:lumOff val="5000"/>
                  </a:schemeClr>
                </a:solidFill>
              </a:rPr>
              <a:t>贡献和参考。</a:t>
            </a:r>
            <a:endParaRPr lang="en-US" altLang="zh-CN" sz="2800" dirty="0" smtClean="0">
              <a:solidFill>
                <a:schemeClr val="tx2">
                  <a:lumMod val="95000"/>
                  <a:lumOff val="5000"/>
                </a:schemeClr>
              </a:solidFill>
            </a:endParaRPr>
          </a:p>
          <a:p>
            <a:pPr algn="l"/>
            <a:endParaRPr lang="en-US" altLang="zh-CN" sz="2800" dirty="0" smtClean="0">
              <a:solidFill>
                <a:schemeClr val="tx2">
                  <a:lumMod val="95000"/>
                  <a:lumOff val="5000"/>
                </a:schemeClr>
              </a:solidFill>
            </a:endParaRPr>
          </a:p>
          <a:p>
            <a:pPr algn="l"/>
            <a:r>
              <a:rPr lang="en-US" sz="2800" dirty="0" smtClean="0">
                <a:solidFill>
                  <a:schemeClr val="tx2">
                    <a:lumMod val="95000"/>
                    <a:lumOff val="5000"/>
                  </a:schemeClr>
                </a:solidFill>
              </a:rPr>
              <a:t>(3)</a:t>
            </a:r>
            <a:r>
              <a:rPr lang="zh-CN" altLang="en-US" sz="2800" dirty="0" smtClean="0">
                <a:solidFill>
                  <a:schemeClr val="tx2">
                    <a:lumMod val="95000"/>
                    <a:lumOff val="5000"/>
                  </a:schemeClr>
                </a:solidFill>
              </a:rPr>
              <a:t>问题指向。</a:t>
            </a:r>
            <a:endParaRPr kumimoji="0" lang="zh-CN" altLang="en-US" sz="2800" b="0" i="0" u="none" strike="noStrike" cap="none" normalizeH="0" baseline="0" dirty="0" smtClean="0">
              <a:ln>
                <a:noFill/>
              </a:ln>
              <a:solidFill>
                <a:schemeClr val="tx2">
                  <a:lumMod val="95000"/>
                  <a:lumOff val="5000"/>
                </a:schemeClr>
              </a:solidFill>
              <a:effectLst/>
              <a:latin typeface="Arial" charset="0"/>
            </a:endParaRPr>
          </a:p>
        </p:txBody>
      </p:sp>
      <p:sp>
        <p:nvSpPr>
          <p:cNvPr id="43" name="圆角矩形标注 42"/>
          <p:cNvSpPr/>
          <p:nvPr/>
        </p:nvSpPr>
        <p:spPr bwMode="auto">
          <a:xfrm>
            <a:off x="4929190" y="1285860"/>
            <a:ext cx="3714776" cy="4929222"/>
          </a:xfrm>
          <a:prstGeom prst="wedgeRoundRectCallout">
            <a:avLst>
              <a:gd name="adj1" fmla="val -80578"/>
              <a:gd name="adj2" fmla="val -5992"/>
              <a:gd name="adj3" fmla="val 16667"/>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algn="l">
              <a:buFont typeface="Wingdings" pitchFamily="2" charset="2"/>
              <a:buChar char="ü"/>
            </a:pPr>
            <a:endParaRPr lang="en-US" altLang="zh-CN" sz="2000" dirty="0" smtClean="0">
              <a:solidFill>
                <a:schemeClr val="bg1">
                  <a:lumMod val="50000"/>
                </a:schemeClr>
              </a:solidFill>
            </a:endParaRPr>
          </a:p>
          <a:p>
            <a:pPr algn="l">
              <a:buFont typeface="Wingdings" pitchFamily="2" charset="2"/>
              <a:buChar char="ü"/>
            </a:pPr>
            <a:r>
              <a:rPr lang="en-US" sz="2000" dirty="0" smtClean="0">
                <a:solidFill>
                  <a:schemeClr val="tx2">
                    <a:lumMod val="95000"/>
                    <a:lumOff val="5000"/>
                  </a:schemeClr>
                </a:solidFill>
              </a:rPr>
              <a:t>“</a:t>
            </a:r>
            <a:r>
              <a:rPr lang="zh-CN" altLang="en-US" sz="2000" dirty="0" smtClean="0">
                <a:solidFill>
                  <a:srgbClr val="FF0000"/>
                </a:solidFill>
              </a:rPr>
              <a:t>用自己的话来表达</a:t>
            </a:r>
            <a:r>
              <a:rPr lang="en-US" sz="2000" dirty="0" smtClean="0">
                <a:solidFill>
                  <a:schemeClr val="tx2">
                    <a:lumMod val="95000"/>
                    <a:lumOff val="5000"/>
                  </a:schemeClr>
                </a:solidFill>
              </a:rPr>
              <a:t>”</a:t>
            </a:r>
            <a:r>
              <a:rPr lang="zh-CN" altLang="en-US" sz="2000" dirty="0" smtClean="0">
                <a:solidFill>
                  <a:schemeClr val="tx2">
                    <a:lumMod val="95000"/>
                    <a:lumOff val="5000"/>
                  </a:schemeClr>
                </a:solidFill>
              </a:rPr>
              <a:t>是协作学习活动中一个常用的规范，鼓励学习者用自己的话来说出自己的见解，而不是重复原有资料中的字句。</a:t>
            </a:r>
            <a:endParaRPr lang="en-US" altLang="zh-CN" sz="2000" dirty="0" smtClean="0">
              <a:solidFill>
                <a:schemeClr val="tx2">
                  <a:lumMod val="95000"/>
                  <a:lumOff val="5000"/>
                </a:schemeClr>
              </a:solidFill>
            </a:endParaRPr>
          </a:p>
          <a:p>
            <a:pPr algn="l">
              <a:buFont typeface="Wingdings" pitchFamily="2" charset="2"/>
              <a:buChar char="ü"/>
            </a:pPr>
            <a:r>
              <a:rPr lang="zh-CN" altLang="en-US" sz="2000" dirty="0" smtClean="0">
                <a:solidFill>
                  <a:schemeClr val="tx2">
                    <a:lumMod val="95000"/>
                    <a:lumOff val="5000"/>
                  </a:schemeClr>
                </a:solidFill>
              </a:rPr>
              <a:t>在鼓励每个人</a:t>
            </a:r>
            <a:r>
              <a:rPr lang="zh-CN" altLang="en-US" sz="2000" dirty="0" smtClean="0">
                <a:solidFill>
                  <a:srgbClr val="FF0000"/>
                </a:solidFill>
              </a:rPr>
              <a:t>贡献</a:t>
            </a:r>
            <a:r>
              <a:rPr lang="zh-CN" altLang="en-US" sz="2000" dirty="0" smtClean="0">
                <a:solidFill>
                  <a:schemeClr val="tx2">
                    <a:lumMod val="95000"/>
                    <a:lumOff val="5000"/>
                  </a:schemeClr>
                </a:solidFill>
              </a:rPr>
              <a:t>自己想法的同时也鼓励</a:t>
            </a:r>
            <a:r>
              <a:rPr lang="zh-CN" altLang="en-US" sz="2000" dirty="0" smtClean="0">
                <a:solidFill>
                  <a:srgbClr val="FF0000"/>
                </a:solidFill>
              </a:rPr>
              <a:t>参考引用</a:t>
            </a:r>
            <a:r>
              <a:rPr lang="zh-CN" altLang="en-US" sz="2000" dirty="0" smtClean="0">
                <a:solidFill>
                  <a:schemeClr val="tx2">
                    <a:lumMod val="95000"/>
                    <a:lumOff val="5000"/>
                  </a:schemeClr>
                </a:solidFill>
              </a:rPr>
              <a:t>现有的成果。</a:t>
            </a:r>
            <a:endParaRPr lang="en-US" altLang="zh-CN" sz="2000" dirty="0" smtClean="0">
              <a:solidFill>
                <a:schemeClr val="tx2">
                  <a:lumMod val="95000"/>
                  <a:lumOff val="5000"/>
                </a:schemeClr>
              </a:solidFill>
            </a:endParaRPr>
          </a:p>
          <a:p>
            <a:pPr algn="l">
              <a:buFont typeface="Wingdings" pitchFamily="2" charset="2"/>
              <a:buChar char="ü"/>
            </a:pPr>
            <a:r>
              <a:rPr lang="zh-CN" altLang="en-US" sz="2000" dirty="0" smtClean="0">
                <a:solidFill>
                  <a:schemeClr val="tx2">
                    <a:lumMod val="95000"/>
                    <a:lumOff val="5000"/>
                  </a:schemeClr>
                </a:solidFill>
              </a:rPr>
              <a:t>写短文时可以引用其它的短文，所引用的短文内容自动以</a:t>
            </a:r>
            <a:r>
              <a:rPr lang="zh-CN" altLang="en-US" sz="2000" dirty="0" smtClean="0">
                <a:solidFill>
                  <a:srgbClr val="FF0000"/>
                </a:solidFill>
              </a:rPr>
              <a:t>斜体字</a:t>
            </a:r>
            <a:r>
              <a:rPr lang="zh-CN" altLang="en-US" sz="2000" dirty="0" smtClean="0">
                <a:solidFill>
                  <a:schemeClr val="tx2">
                    <a:lumMod val="95000"/>
                    <a:lumOff val="5000"/>
                  </a:schemeClr>
                </a:solidFill>
              </a:rPr>
              <a:t>的形式表现出来，以示区别，而且</a:t>
            </a:r>
            <a:r>
              <a:rPr lang="zh-CN" altLang="en-US" sz="2000" dirty="0" smtClean="0">
                <a:solidFill>
                  <a:srgbClr val="FF0000"/>
                </a:solidFill>
              </a:rPr>
              <a:t>自动生成指向原短文的超链接</a:t>
            </a:r>
            <a:r>
              <a:rPr lang="zh-CN" altLang="en-US" sz="2000" dirty="0" smtClean="0">
                <a:solidFill>
                  <a:schemeClr val="bg1">
                    <a:lumMod val="50000"/>
                  </a:schemeClr>
                </a:solidFill>
              </a:rPr>
              <a:t>。</a:t>
            </a:r>
            <a:endParaRPr kumimoji="0" lang="zh-CN" altLang="en-US" sz="2000" b="0" i="0" u="none" strike="noStrike" cap="none" normalizeH="0" baseline="0" dirty="0" smtClean="0">
              <a:ln>
                <a:noFill/>
              </a:ln>
              <a:solidFill>
                <a:schemeClr val="bg1">
                  <a:lumMod val="50000"/>
                </a:schemeClr>
              </a:solidFill>
              <a:effectLst/>
              <a:latin typeface="Arial" charset="0"/>
            </a:endParaRPr>
          </a:p>
        </p:txBody>
      </p:sp>
      <p:sp>
        <p:nvSpPr>
          <p:cNvPr id="6" name="TextBox 5"/>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mph" presetSubtype="0" nodeType="clickEffect">
                                  <p:stCondLst>
                                    <p:cond delay="0"/>
                                  </p:stCondLst>
                                  <p:childTnLst>
                                    <p:set>
                                      <p:cBhvr override="childStyle">
                                        <p:cTn id="6" dur="indefinite"/>
                                        <p:tgtEl>
                                          <p:spTgt spid="38">
                                            <p:txEl>
                                              <p:pRg st="3" end="3"/>
                                            </p:txEl>
                                          </p:spTgt>
                                        </p:tgtEl>
                                        <p:attrNameLst>
                                          <p:attrName>style.fontFamily</p:attrName>
                                        </p:attrNameLst>
                                      </p:cBhvr>
                                      <p:to>
                                        <p:strVal val="黑体"/>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500" fill="hold"/>
                                        <p:tgtEl>
                                          <p:spTgt spid="43"/>
                                        </p:tgtEl>
                                        <p:attrNameLst>
                                          <p:attrName>ppt_x</p:attrName>
                                        </p:attrNameLst>
                                      </p:cBhvr>
                                      <p:tavLst>
                                        <p:tav tm="0">
                                          <p:val>
                                            <p:strVal val="#ppt_x"/>
                                          </p:val>
                                        </p:tav>
                                        <p:tav tm="100000">
                                          <p:val>
                                            <p:strVal val="#ppt_x"/>
                                          </p:val>
                                        </p:tav>
                                      </p:tavLst>
                                    </p:anim>
                                    <p:anim calcmode="lin" valueType="num">
                                      <p:cBhvr additive="base">
                                        <p:cTn id="12"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深入的知识加工过程 </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38" name="圆角矩形 37"/>
          <p:cNvSpPr/>
          <p:nvPr/>
        </p:nvSpPr>
        <p:spPr bwMode="auto">
          <a:xfrm>
            <a:off x="642910" y="1285860"/>
            <a:ext cx="3643338" cy="4929222"/>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l"/>
            <a:endParaRPr lang="en-US" sz="2800" dirty="0" smtClean="0">
              <a:solidFill>
                <a:schemeClr val="bg1">
                  <a:lumMod val="50000"/>
                </a:schemeClr>
              </a:solidFill>
            </a:endParaRPr>
          </a:p>
          <a:p>
            <a:pPr algn="l"/>
            <a:r>
              <a:rPr lang="en-US" sz="2800" dirty="0" smtClean="0">
                <a:solidFill>
                  <a:schemeClr val="tx2">
                    <a:lumMod val="95000"/>
                    <a:lumOff val="5000"/>
                  </a:schemeClr>
                </a:solidFill>
              </a:rPr>
              <a:t>(1)</a:t>
            </a:r>
            <a:r>
              <a:rPr lang="zh-CN" altLang="en-US" sz="2800" dirty="0" smtClean="0">
                <a:solidFill>
                  <a:schemeClr val="tx2">
                    <a:lumMod val="95000"/>
                    <a:lumOff val="5000"/>
                  </a:schemeClr>
                </a:solidFill>
              </a:rPr>
              <a:t>为知识加工过程提供脚手架。</a:t>
            </a:r>
            <a:endParaRPr lang="en-US" altLang="zh-CN" sz="2800" dirty="0" smtClean="0">
              <a:solidFill>
                <a:schemeClr val="tx2">
                  <a:lumMod val="95000"/>
                  <a:lumOff val="5000"/>
                </a:schemeClr>
              </a:solidFill>
            </a:endParaRPr>
          </a:p>
          <a:p>
            <a:pPr algn="l"/>
            <a:endParaRPr lang="en-US" altLang="zh-CN" sz="2800" dirty="0" smtClean="0">
              <a:solidFill>
                <a:schemeClr val="tx2">
                  <a:lumMod val="95000"/>
                  <a:lumOff val="5000"/>
                </a:schemeClr>
              </a:solidFill>
            </a:endParaRPr>
          </a:p>
          <a:p>
            <a:pPr algn="l"/>
            <a:r>
              <a:rPr lang="en-US" sz="2800" dirty="0" smtClean="0">
                <a:solidFill>
                  <a:schemeClr val="tx2">
                    <a:lumMod val="95000"/>
                    <a:lumOff val="5000"/>
                  </a:schemeClr>
                </a:solidFill>
              </a:rPr>
              <a:t>(2) </a:t>
            </a:r>
            <a:r>
              <a:rPr lang="zh-CN" altLang="en-US" sz="2800" dirty="0" smtClean="0">
                <a:solidFill>
                  <a:schemeClr val="tx2">
                    <a:lumMod val="95000"/>
                    <a:lumOff val="5000"/>
                  </a:schemeClr>
                </a:solidFill>
              </a:rPr>
              <a:t>贡献和参考。</a:t>
            </a:r>
            <a:endParaRPr lang="en-US" altLang="zh-CN" sz="2800" dirty="0" smtClean="0">
              <a:solidFill>
                <a:schemeClr val="tx2">
                  <a:lumMod val="95000"/>
                  <a:lumOff val="5000"/>
                </a:schemeClr>
              </a:solidFill>
            </a:endParaRPr>
          </a:p>
          <a:p>
            <a:pPr algn="l"/>
            <a:endParaRPr lang="en-US" altLang="zh-CN" sz="2800" dirty="0" smtClean="0">
              <a:solidFill>
                <a:schemeClr val="tx2">
                  <a:lumMod val="95000"/>
                  <a:lumOff val="5000"/>
                </a:schemeClr>
              </a:solidFill>
            </a:endParaRPr>
          </a:p>
          <a:p>
            <a:pPr algn="l"/>
            <a:r>
              <a:rPr lang="en-US" sz="2800" dirty="0" smtClean="0">
                <a:solidFill>
                  <a:schemeClr val="tx2">
                    <a:lumMod val="95000"/>
                    <a:lumOff val="5000"/>
                  </a:schemeClr>
                </a:solidFill>
              </a:rPr>
              <a:t>(3)</a:t>
            </a:r>
            <a:r>
              <a:rPr lang="zh-CN" altLang="en-US" sz="2800" dirty="0" smtClean="0">
                <a:solidFill>
                  <a:schemeClr val="tx2">
                    <a:lumMod val="95000"/>
                    <a:lumOff val="5000"/>
                  </a:schemeClr>
                </a:solidFill>
              </a:rPr>
              <a:t>问题指向。</a:t>
            </a:r>
            <a:endParaRPr kumimoji="0" lang="zh-CN" altLang="en-US" sz="2800" b="0" i="0" u="none" strike="noStrike" cap="none" normalizeH="0" baseline="0" dirty="0" smtClean="0">
              <a:ln>
                <a:noFill/>
              </a:ln>
              <a:solidFill>
                <a:schemeClr val="tx2">
                  <a:lumMod val="95000"/>
                  <a:lumOff val="5000"/>
                </a:schemeClr>
              </a:solidFill>
              <a:effectLst/>
              <a:latin typeface="Arial" charset="0"/>
            </a:endParaRPr>
          </a:p>
        </p:txBody>
      </p:sp>
      <p:sp>
        <p:nvSpPr>
          <p:cNvPr id="43" name="圆角矩形标注 42"/>
          <p:cNvSpPr/>
          <p:nvPr/>
        </p:nvSpPr>
        <p:spPr bwMode="auto">
          <a:xfrm>
            <a:off x="4929190" y="1285860"/>
            <a:ext cx="3714776" cy="4929222"/>
          </a:xfrm>
          <a:prstGeom prst="wedgeRoundRectCallout">
            <a:avLst>
              <a:gd name="adj1" fmla="val -94937"/>
              <a:gd name="adj2" fmla="val 10704"/>
              <a:gd name="adj3" fmla="val 16667"/>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algn="l">
              <a:buFont typeface="Wingdings" pitchFamily="2" charset="2"/>
              <a:buChar char="ü"/>
            </a:pPr>
            <a:endParaRPr lang="en-US" altLang="zh-CN" sz="2000" dirty="0" smtClean="0">
              <a:solidFill>
                <a:schemeClr val="bg1">
                  <a:lumMod val="50000"/>
                </a:schemeClr>
              </a:solidFill>
            </a:endParaRPr>
          </a:p>
          <a:p>
            <a:pPr algn="l">
              <a:buFont typeface="Wingdings" pitchFamily="2" charset="2"/>
              <a:buChar char="ü"/>
            </a:pPr>
            <a:r>
              <a:rPr lang="zh-CN" altLang="en-US" sz="2000" dirty="0" smtClean="0">
                <a:solidFill>
                  <a:schemeClr val="tx2">
                    <a:lumMod val="95000"/>
                    <a:lumOff val="5000"/>
                  </a:schemeClr>
                </a:solidFill>
              </a:rPr>
              <a:t>鼓励参与者在写短文时填写该短文试图回答的问题，促使他们</a:t>
            </a:r>
            <a:r>
              <a:rPr lang="zh-CN" altLang="en-US" sz="2000" dirty="0" smtClean="0">
                <a:solidFill>
                  <a:srgbClr val="FF0000"/>
                </a:solidFill>
              </a:rPr>
              <a:t>以问题为中心</a:t>
            </a:r>
            <a:r>
              <a:rPr lang="zh-CN" altLang="en-US" sz="2000" dirty="0" smtClean="0">
                <a:solidFill>
                  <a:schemeClr val="tx2">
                    <a:lumMod val="95000"/>
                    <a:lumOff val="5000"/>
                  </a:schemeClr>
                </a:solidFill>
              </a:rPr>
              <a:t>而不是以知识主题为中心展开探究活动。</a:t>
            </a:r>
            <a:endParaRPr lang="en-US" altLang="zh-CN" sz="2000" dirty="0" smtClean="0">
              <a:solidFill>
                <a:schemeClr val="tx2">
                  <a:lumMod val="95000"/>
                  <a:lumOff val="5000"/>
                </a:schemeClr>
              </a:solidFill>
            </a:endParaRPr>
          </a:p>
          <a:p>
            <a:pPr algn="l">
              <a:buFont typeface="Wingdings" pitchFamily="2" charset="2"/>
              <a:buChar char="ü"/>
            </a:pPr>
            <a:r>
              <a:rPr lang="zh-CN" altLang="en-US" sz="2000" dirty="0" smtClean="0">
                <a:solidFill>
                  <a:schemeClr val="tx2">
                    <a:lumMod val="95000"/>
                    <a:lumOff val="5000"/>
                  </a:schemeClr>
                </a:solidFill>
              </a:rPr>
              <a:t>所填写的问题可以自动成为短文的检索词。 </a:t>
            </a:r>
          </a:p>
        </p:txBody>
      </p:sp>
      <p:sp>
        <p:nvSpPr>
          <p:cNvPr id="6" name="TextBox 5"/>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mph" presetSubtype="0" nodeType="clickEffect">
                                  <p:stCondLst>
                                    <p:cond delay="0"/>
                                  </p:stCondLst>
                                  <p:childTnLst>
                                    <p:set>
                                      <p:cBhvr override="childStyle">
                                        <p:cTn id="6" dur="indefinite"/>
                                        <p:tgtEl>
                                          <p:spTgt spid="38">
                                            <p:txEl>
                                              <p:pRg st="5" end="5"/>
                                            </p:txEl>
                                          </p:spTgt>
                                        </p:tgtEl>
                                        <p:attrNameLst>
                                          <p:attrName>style.fontFamily</p:attrName>
                                        </p:attrNameLst>
                                      </p:cBhvr>
                                      <p:to>
                                        <p:strVal val="黑体"/>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500" fill="hold"/>
                                        <p:tgtEl>
                                          <p:spTgt spid="43"/>
                                        </p:tgtEl>
                                        <p:attrNameLst>
                                          <p:attrName>ppt_x</p:attrName>
                                        </p:attrNameLst>
                                      </p:cBhvr>
                                      <p:tavLst>
                                        <p:tav tm="0">
                                          <p:val>
                                            <p:strVal val="#ppt_x"/>
                                          </p:val>
                                        </p:tav>
                                        <p:tav tm="100000">
                                          <p:val>
                                            <p:strVal val="#ppt_x"/>
                                          </p:val>
                                        </p:tav>
                                      </p:tavLst>
                                    </p:anim>
                                    <p:anim calcmode="lin" valueType="num">
                                      <p:cBhvr additive="base">
                                        <p:cTn id="12"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57"/>
          <p:cNvSpPr>
            <a:spLocks noChangeArrowheads="1"/>
          </p:cNvSpPr>
          <p:nvPr/>
        </p:nvSpPr>
        <p:spPr bwMode="invGray">
          <a:xfrm>
            <a:off x="0" y="5740096"/>
            <a:ext cx="7572396" cy="695323"/>
          </a:xfrm>
          <a:prstGeom prst="rect">
            <a:avLst/>
          </a:prstGeom>
          <a:gradFill flip="none" rotWithShape="1">
            <a:gsLst>
              <a:gs pos="0">
                <a:srgbClr val="92D050"/>
              </a:gs>
              <a:gs pos="39999">
                <a:srgbClr val="A9DA74"/>
              </a:gs>
              <a:gs pos="70000">
                <a:srgbClr val="D0E0D7"/>
              </a:gs>
              <a:gs pos="100000">
                <a:srgbClr val="F3F7F5"/>
              </a:gs>
            </a:gsLst>
            <a:lin ang="10800000" scaled="1"/>
            <a:tileRect/>
          </a:gradFill>
          <a:ln w="9525" algn="ctr">
            <a:noFill/>
            <a:miter lim="800000"/>
            <a:headEnd/>
            <a:tailEnd/>
          </a:ln>
          <a:effectLst/>
        </p:spPr>
        <p:txBody>
          <a:bodyPr wrap="none" anchor="ctr"/>
          <a:lstStyle/>
          <a:p>
            <a:endParaRPr lang="zh-CN" altLang="en-US"/>
          </a:p>
        </p:txBody>
      </p:sp>
      <p:sp>
        <p:nvSpPr>
          <p:cNvPr id="37" name="Oval 59"/>
          <p:cNvSpPr>
            <a:spLocks noChangeArrowheads="1"/>
          </p:cNvSpPr>
          <p:nvPr/>
        </p:nvSpPr>
        <p:spPr bwMode="gray">
          <a:xfrm>
            <a:off x="6429388" y="4570065"/>
            <a:ext cx="1103312" cy="1019175"/>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 name="标题 1"/>
          <p:cNvSpPr>
            <a:spLocks noGrp="1"/>
          </p:cNvSpPr>
          <p:nvPr>
            <p:ph type="title"/>
          </p:nvPr>
        </p:nvSpPr>
        <p:spPr/>
        <p:txBody>
          <a:bodyPr/>
          <a:lstStyle/>
          <a:p>
            <a:r>
              <a:rPr lang="zh-CN" altLang="en-US" b="1" dirty="0" smtClean="0"/>
              <a:t>设计思路和基本功能</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Rectangle 43"/>
          <p:cNvSpPr>
            <a:spLocks noChangeArrowheads="1"/>
          </p:cNvSpPr>
          <p:nvPr/>
        </p:nvSpPr>
        <p:spPr bwMode="invGray">
          <a:xfrm>
            <a:off x="0" y="1916832"/>
            <a:ext cx="4665663" cy="719137"/>
          </a:xfrm>
          <a:prstGeom prst="rect">
            <a:avLst/>
          </a:prstGeom>
          <a:gradFill rotWithShape="1">
            <a:gsLst>
              <a:gs pos="0">
                <a:schemeClr val="bg1"/>
              </a:gs>
              <a:gs pos="100000">
                <a:srgbClr val="418AEB"/>
              </a:gs>
            </a:gsLst>
            <a:lin ang="0" scaled="1"/>
          </a:gradFill>
          <a:ln w="9525" algn="ctr">
            <a:noFill/>
            <a:miter lim="800000"/>
            <a:headEnd/>
            <a:tailEnd/>
          </a:ln>
          <a:effectLst/>
        </p:spPr>
        <p:txBody>
          <a:bodyPr wrap="none" anchor="ctr"/>
          <a:lstStyle/>
          <a:p>
            <a:endParaRPr lang="zh-CN" altLang="en-US"/>
          </a:p>
        </p:txBody>
      </p:sp>
      <p:sp>
        <p:nvSpPr>
          <p:cNvPr id="5" name="Rectangle 36"/>
          <p:cNvSpPr>
            <a:spLocks noChangeArrowheads="1"/>
          </p:cNvSpPr>
          <p:nvPr/>
        </p:nvSpPr>
        <p:spPr bwMode="invGray">
          <a:xfrm>
            <a:off x="0" y="980728"/>
            <a:ext cx="4222750" cy="719138"/>
          </a:xfrm>
          <a:prstGeom prst="rect">
            <a:avLst/>
          </a:prstGeom>
          <a:gradFill rotWithShape="1">
            <a:gsLst>
              <a:gs pos="0">
                <a:schemeClr val="bg1"/>
              </a:gs>
              <a:gs pos="100000">
                <a:srgbClr val="E98931"/>
              </a:gs>
            </a:gsLst>
            <a:lin ang="0" scaled="1"/>
          </a:gradFill>
          <a:ln w="9525" algn="ctr">
            <a:noFill/>
            <a:miter lim="800000"/>
            <a:headEnd/>
            <a:tailEnd/>
          </a:ln>
          <a:effectLst/>
        </p:spPr>
        <p:txBody>
          <a:bodyPr wrap="none" anchor="ctr"/>
          <a:lstStyle/>
          <a:p>
            <a:endParaRPr lang="zh-CN" altLang="en-US"/>
          </a:p>
        </p:txBody>
      </p:sp>
      <p:grpSp>
        <p:nvGrpSpPr>
          <p:cNvPr id="6" name="Group 37"/>
          <p:cNvGrpSpPr>
            <a:grpSpLocks/>
          </p:cNvGrpSpPr>
          <p:nvPr/>
        </p:nvGrpSpPr>
        <p:grpSpPr bwMode="auto">
          <a:xfrm>
            <a:off x="3668713" y="764704"/>
            <a:ext cx="1098550" cy="1001712"/>
            <a:chOff x="1488" y="1968"/>
            <a:chExt cx="432" cy="432"/>
          </a:xfrm>
        </p:grpSpPr>
        <p:grpSp>
          <p:nvGrpSpPr>
            <p:cNvPr id="7" name="Group 38"/>
            <p:cNvGrpSpPr>
              <a:grpSpLocks/>
            </p:cNvGrpSpPr>
            <p:nvPr/>
          </p:nvGrpSpPr>
          <p:grpSpPr bwMode="auto">
            <a:xfrm>
              <a:off x="1488" y="1968"/>
              <a:ext cx="432" cy="432"/>
              <a:chOff x="2016" y="1920"/>
              <a:chExt cx="1680" cy="1680"/>
            </a:xfrm>
          </p:grpSpPr>
          <p:sp>
            <p:nvSpPr>
              <p:cNvPr id="9" name="Oval 39"/>
              <p:cNvSpPr>
                <a:spLocks noChangeArrowheads="1"/>
              </p:cNvSpPr>
              <p:nvPr/>
            </p:nvSpPr>
            <p:spPr bwMode="gray">
              <a:xfrm>
                <a:off x="2016" y="1920"/>
                <a:ext cx="1680" cy="1680"/>
              </a:xfrm>
              <a:prstGeom prst="ellipse">
                <a:avLst/>
              </a:prstGeom>
              <a:gradFill rotWithShape="1">
                <a:gsLst>
                  <a:gs pos="0">
                    <a:srgbClr val="FF9900"/>
                  </a:gs>
                  <a:gs pos="100000">
                    <a:srgbClr val="FF9900">
                      <a:gamma/>
                      <a:shade val="39216"/>
                      <a:invGamma/>
                    </a:srgbClr>
                  </a:gs>
                </a:gsLst>
                <a:lin ang="5400000" scaled="1"/>
              </a:gradFill>
              <a:ln w="9525">
                <a:noFill/>
                <a:round/>
                <a:headEnd/>
                <a:tailEnd/>
              </a:ln>
              <a:effectLst/>
            </p:spPr>
            <p:txBody>
              <a:bodyPr wrap="none" anchor="ctr"/>
              <a:lstStyle/>
              <a:p>
                <a:endParaRPr lang="zh-CN" altLang="en-US"/>
              </a:p>
            </p:txBody>
          </p:sp>
          <p:sp>
            <p:nvSpPr>
              <p:cNvPr id="10" name="Freeform 4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FF9900"/>
                  </a:gs>
                </a:gsLst>
                <a:lin ang="5400000" scaled="1"/>
              </a:gradFill>
              <a:ln w="0">
                <a:noFill/>
                <a:prstDash val="solid"/>
                <a:round/>
                <a:headEnd/>
                <a:tailEnd/>
              </a:ln>
            </p:spPr>
            <p:txBody>
              <a:bodyPr/>
              <a:lstStyle/>
              <a:p>
                <a:endParaRPr lang="zh-CN" altLang="en-US"/>
              </a:p>
            </p:txBody>
          </p:sp>
        </p:grpSp>
        <p:sp>
          <p:nvSpPr>
            <p:cNvPr id="8" name="Text Box 41"/>
            <p:cNvSpPr txBox="1">
              <a:spLocks noChangeArrowheads="1"/>
            </p:cNvSpPr>
            <p:nvPr/>
          </p:nvSpPr>
          <p:spPr bwMode="gray">
            <a:xfrm>
              <a:off x="1631" y="2016"/>
              <a:ext cx="165" cy="197"/>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A</a:t>
              </a:r>
            </a:p>
          </p:txBody>
        </p:sp>
      </p:grpSp>
      <p:sp>
        <p:nvSpPr>
          <p:cNvPr id="11" name="Text Box 42"/>
          <p:cNvSpPr txBox="1">
            <a:spLocks noChangeArrowheads="1"/>
          </p:cNvSpPr>
          <p:nvPr/>
        </p:nvSpPr>
        <p:spPr bwMode="black">
          <a:xfrm>
            <a:off x="214282" y="991843"/>
            <a:ext cx="3500462" cy="707886"/>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视点多元、能力多元、团队工作</a:t>
            </a:r>
          </a:p>
        </p:txBody>
      </p:sp>
      <p:grpSp>
        <p:nvGrpSpPr>
          <p:cNvPr id="12" name="Group 44"/>
          <p:cNvGrpSpPr>
            <a:grpSpLocks/>
          </p:cNvGrpSpPr>
          <p:nvPr/>
        </p:nvGrpSpPr>
        <p:grpSpPr bwMode="auto">
          <a:xfrm>
            <a:off x="4316413" y="1700808"/>
            <a:ext cx="1087437" cy="1006475"/>
            <a:chOff x="3938" y="1968"/>
            <a:chExt cx="430" cy="437"/>
          </a:xfrm>
        </p:grpSpPr>
        <p:grpSp>
          <p:nvGrpSpPr>
            <p:cNvPr id="13" name="Group 45"/>
            <p:cNvGrpSpPr>
              <a:grpSpLocks/>
            </p:cNvGrpSpPr>
            <p:nvPr/>
          </p:nvGrpSpPr>
          <p:grpSpPr bwMode="auto">
            <a:xfrm>
              <a:off x="3938" y="1968"/>
              <a:ext cx="430" cy="437"/>
              <a:chOff x="2016" y="1920"/>
              <a:chExt cx="1680" cy="1680"/>
            </a:xfrm>
          </p:grpSpPr>
          <p:sp>
            <p:nvSpPr>
              <p:cNvPr id="15" name="Oval 46"/>
              <p:cNvSpPr>
                <a:spLocks noChangeArrowheads="1"/>
              </p:cNvSpPr>
              <p:nvPr/>
            </p:nvSpPr>
            <p:spPr bwMode="gray">
              <a:xfrm>
                <a:off x="2016" y="1920"/>
                <a:ext cx="1680" cy="1680"/>
              </a:xfrm>
              <a:prstGeom prst="ellipse">
                <a:avLst/>
              </a:prstGeom>
              <a:gradFill rotWithShape="1">
                <a:gsLst>
                  <a:gs pos="0">
                    <a:srgbClr val="4996E3"/>
                  </a:gs>
                  <a:gs pos="100000">
                    <a:srgbClr val="4996E3">
                      <a:gamma/>
                      <a:shade val="30196"/>
                      <a:invGamma/>
                    </a:srgbClr>
                  </a:gs>
                </a:gsLst>
                <a:lin ang="5400000" scaled="1"/>
              </a:gradFill>
              <a:ln w="9525">
                <a:noFill/>
                <a:round/>
                <a:headEnd/>
                <a:tailEnd/>
              </a:ln>
              <a:effectLst/>
            </p:spPr>
            <p:txBody>
              <a:bodyPr wrap="none" anchor="ctr"/>
              <a:lstStyle/>
              <a:p>
                <a:endParaRPr lang="zh-CN" altLang="en-US"/>
              </a:p>
            </p:txBody>
          </p:sp>
          <p:sp>
            <p:nvSpPr>
              <p:cNvPr id="16" name="Freeform 47"/>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66A7E8"/>
                  </a:gs>
                </a:gsLst>
                <a:lin ang="5400000" scaled="1"/>
              </a:gradFill>
              <a:ln w="0">
                <a:noFill/>
                <a:prstDash val="solid"/>
                <a:round/>
                <a:headEnd/>
                <a:tailEnd/>
              </a:ln>
            </p:spPr>
            <p:txBody>
              <a:bodyPr/>
              <a:lstStyle/>
              <a:p>
                <a:endParaRPr lang="zh-CN" altLang="en-US"/>
              </a:p>
            </p:txBody>
          </p:sp>
        </p:grpSp>
        <p:sp>
          <p:nvSpPr>
            <p:cNvPr id="14" name="Text Box 48"/>
            <p:cNvSpPr txBox="1">
              <a:spLocks noChangeArrowheads="1"/>
            </p:cNvSpPr>
            <p:nvPr/>
          </p:nvSpPr>
          <p:spPr bwMode="gray">
            <a:xfrm>
              <a:off x="4067" y="2028"/>
              <a:ext cx="164" cy="198"/>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B</a:t>
              </a:r>
            </a:p>
          </p:txBody>
        </p:sp>
      </p:grpSp>
      <p:sp>
        <p:nvSpPr>
          <p:cNvPr id="17" name="Text Box 49"/>
          <p:cNvSpPr txBox="1">
            <a:spLocks noChangeArrowheads="1"/>
          </p:cNvSpPr>
          <p:nvPr/>
        </p:nvSpPr>
        <p:spPr bwMode="black">
          <a:xfrm>
            <a:off x="1071538" y="2080342"/>
            <a:ext cx="3048000" cy="400110"/>
          </a:xfrm>
          <a:prstGeom prst="rect">
            <a:avLst/>
          </a:prstGeom>
          <a:noFill/>
          <a:ln w="9525">
            <a:noFill/>
            <a:miter lim="800000"/>
            <a:headEnd/>
            <a:tailEnd/>
          </a:ln>
          <a:effectLst/>
        </p:spPr>
        <p:txBody>
          <a:bodyPr>
            <a:spAutoFit/>
          </a:bodyPr>
          <a:lstStyle/>
          <a:p>
            <a:pPr algn="r" eaLnBrk="0" hangingPunct="0"/>
            <a:r>
              <a:rPr lang="zh-CN" altLang="en-US" sz="2000" b="1" dirty="0">
                <a:solidFill>
                  <a:schemeClr val="tx2">
                    <a:lumMod val="95000"/>
                    <a:lumOff val="5000"/>
                  </a:schemeClr>
                </a:solidFill>
                <a:ea typeface="宋体" charset="-122"/>
              </a:rPr>
              <a:t>创建相互联系的公共知识</a:t>
            </a:r>
            <a:endParaRPr lang="en-US" altLang="zh-CN" sz="2000" b="1" dirty="0">
              <a:solidFill>
                <a:schemeClr val="tx2">
                  <a:lumMod val="95000"/>
                  <a:lumOff val="5000"/>
                </a:schemeClr>
              </a:solidFill>
              <a:ea typeface="宋体" charset="-122"/>
            </a:endParaRPr>
          </a:p>
        </p:txBody>
      </p:sp>
      <p:sp>
        <p:nvSpPr>
          <p:cNvPr id="18" name="Rectangle 50"/>
          <p:cNvSpPr>
            <a:spLocks noChangeArrowheads="1"/>
          </p:cNvSpPr>
          <p:nvPr/>
        </p:nvSpPr>
        <p:spPr bwMode="invGray">
          <a:xfrm>
            <a:off x="0" y="2823453"/>
            <a:ext cx="5686425" cy="720725"/>
          </a:xfrm>
          <a:prstGeom prst="rect">
            <a:avLst/>
          </a:prstGeom>
          <a:gradFill rotWithShape="1">
            <a:gsLst>
              <a:gs pos="0">
                <a:schemeClr val="bg1"/>
              </a:gs>
              <a:gs pos="100000">
                <a:srgbClr val="9942E0"/>
              </a:gs>
            </a:gsLst>
            <a:lin ang="0" scaled="1"/>
          </a:gradFill>
          <a:ln w="9525" algn="ctr">
            <a:noFill/>
            <a:miter lim="800000"/>
            <a:headEnd/>
            <a:tailEnd/>
          </a:ln>
          <a:effectLst/>
        </p:spPr>
        <p:txBody>
          <a:bodyPr wrap="none" anchor="ctr"/>
          <a:lstStyle/>
          <a:p>
            <a:endParaRPr lang="zh-CN" altLang="en-US"/>
          </a:p>
        </p:txBody>
      </p:sp>
      <p:grpSp>
        <p:nvGrpSpPr>
          <p:cNvPr id="19" name="Group 51"/>
          <p:cNvGrpSpPr>
            <a:grpSpLocks/>
          </p:cNvGrpSpPr>
          <p:nvPr/>
        </p:nvGrpSpPr>
        <p:grpSpPr bwMode="auto">
          <a:xfrm>
            <a:off x="5021263" y="2632199"/>
            <a:ext cx="1098550" cy="1012825"/>
            <a:chOff x="3552" y="3339"/>
            <a:chExt cx="412" cy="392"/>
          </a:xfrm>
        </p:grpSpPr>
        <p:grpSp>
          <p:nvGrpSpPr>
            <p:cNvPr id="20" name="Group 52"/>
            <p:cNvGrpSpPr>
              <a:grpSpLocks/>
            </p:cNvGrpSpPr>
            <p:nvPr/>
          </p:nvGrpSpPr>
          <p:grpSpPr bwMode="auto">
            <a:xfrm>
              <a:off x="3552" y="3339"/>
              <a:ext cx="412" cy="392"/>
              <a:chOff x="2016" y="1920"/>
              <a:chExt cx="1680" cy="1680"/>
            </a:xfrm>
          </p:grpSpPr>
          <p:sp>
            <p:nvSpPr>
              <p:cNvPr id="22" name="Oval 53"/>
              <p:cNvSpPr>
                <a:spLocks noChangeArrowheads="1"/>
              </p:cNvSpPr>
              <p:nvPr/>
            </p:nvSpPr>
            <p:spPr bwMode="gray">
              <a:xfrm>
                <a:off x="2016" y="1920"/>
                <a:ext cx="1680" cy="1680"/>
              </a:xfrm>
              <a:prstGeom prst="ellipse">
                <a:avLst/>
              </a:prstGeom>
              <a:gradFill rotWithShape="1">
                <a:gsLst>
                  <a:gs pos="0">
                    <a:srgbClr val="9966FF"/>
                  </a:gs>
                  <a:gs pos="100000">
                    <a:srgbClr val="9966FF">
                      <a:gamma/>
                      <a:shade val="24314"/>
                      <a:invGamma/>
                    </a:srgbClr>
                  </a:gs>
                </a:gsLst>
                <a:lin ang="5400000" scaled="1"/>
              </a:gradFill>
              <a:ln w="9525">
                <a:noFill/>
                <a:round/>
                <a:headEnd/>
                <a:tailEnd/>
              </a:ln>
              <a:effectLst/>
            </p:spPr>
            <p:txBody>
              <a:bodyPr wrap="none" anchor="ctr"/>
              <a:lstStyle/>
              <a:p>
                <a:endParaRPr lang="zh-CN" altLang="en-US"/>
              </a:p>
            </p:txBody>
          </p:sp>
          <p:sp>
            <p:nvSpPr>
              <p:cNvPr id="23" name="Freeform 54"/>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9966FF"/>
                  </a:gs>
                </a:gsLst>
                <a:lin ang="5400000" scaled="1"/>
              </a:gradFill>
              <a:ln w="0">
                <a:noFill/>
                <a:prstDash val="solid"/>
                <a:round/>
                <a:headEnd/>
                <a:tailEnd/>
              </a:ln>
            </p:spPr>
            <p:txBody>
              <a:bodyPr/>
              <a:lstStyle/>
              <a:p>
                <a:endParaRPr lang="zh-CN" altLang="en-US"/>
              </a:p>
            </p:txBody>
          </p:sp>
        </p:grpSp>
        <p:sp>
          <p:nvSpPr>
            <p:cNvPr id="21" name="Text Box 55"/>
            <p:cNvSpPr txBox="1">
              <a:spLocks noChangeArrowheads="1"/>
            </p:cNvSpPr>
            <p:nvPr/>
          </p:nvSpPr>
          <p:spPr bwMode="gray">
            <a:xfrm>
              <a:off x="3683" y="3395"/>
              <a:ext cx="152" cy="177"/>
            </a:xfrm>
            <a:prstGeom prst="rect">
              <a:avLst/>
            </a:prstGeom>
            <a:noFill/>
            <a:ln w="9525" algn="ctr">
              <a:noFill/>
              <a:miter lim="800000"/>
              <a:headEnd/>
              <a:tailEnd/>
            </a:ln>
            <a:effectLst/>
          </p:spPr>
          <p:txBody>
            <a:bodyPr wrap="none">
              <a:spAutoFit/>
            </a:bodyPr>
            <a:lstStyle/>
            <a:p>
              <a:pPr eaLnBrk="0" hangingPunct="0"/>
              <a:r>
                <a:rPr lang="en-US" altLang="zh-CN" sz="2400" b="1" dirty="0">
                  <a:solidFill>
                    <a:srgbClr val="000000"/>
                  </a:solidFill>
                  <a:effectLst>
                    <a:outerShdw blurRad="38100" dist="38100" dir="2700000" algn="tl">
                      <a:srgbClr val="FFFFFF"/>
                    </a:outerShdw>
                  </a:effectLst>
                  <a:latin typeface="Verdana" pitchFamily="34" charset="0"/>
                  <a:ea typeface="宋体" charset="-122"/>
                </a:rPr>
                <a:t>C</a:t>
              </a:r>
            </a:p>
          </p:txBody>
        </p:sp>
      </p:grpSp>
      <p:sp>
        <p:nvSpPr>
          <p:cNvPr id="24" name="Text Box 56"/>
          <p:cNvSpPr txBox="1">
            <a:spLocks noChangeArrowheads="1"/>
          </p:cNvSpPr>
          <p:nvPr/>
        </p:nvSpPr>
        <p:spPr bwMode="black">
          <a:xfrm>
            <a:off x="1357290" y="2999665"/>
            <a:ext cx="3519510"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深入的知识加工过程 </a:t>
            </a:r>
          </a:p>
        </p:txBody>
      </p:sp>
      <p:sp>
        <p:nvSpPr>
          <p:cNvPr id="25" name="Rectangle 57"/>
          <p:cNvSpPr>
            <a:spLocks noChangeArrowheads="1"/>
          </p:cNvSpPr>
          <p:nvPr/>
        </p:nvSpPr>
        <p:spPr bwMode="invGray">
          <a:xfrm>
            <a:off x="0" y="3768279"/>
            <a:ext cx="6392863" cy="719137"/>
          </a:xfrm>
          <a:prstGeom prst="rect">
            <a:avLst/>
          </a:prstGeom>
          <a:gradFill rotWithShape="1">
            <a:gsLst>
              <a:gs pos="0">
                <a:schemeClr val="bg1"/>
              </a:gs>
              <a:gs pos="100000">
                <a:srgbClr val="33AD8A"/>
              </a:gs>
            </a:gsLst>
            <a:lin ang="0" scaled="1"/>
          </a:gradFill>
          <a:ln w="9525" algn="ctr">
            <a:noFill/>
            <a:miter lim="800000"/>
            <a:headEnd/>
            <a:tailEnd/>
          </a:ln>
          <a:effectLst/>
        </p:spPr>
        <p:txBody>
          <a:bodyPr wrap="none" anchor="ctr"/>
          <a:lstStyle/>
          <a:p>
            <a:endParaRPr lang="zh-CN" altLang="en-US"/>
          </a:p>
        </p:txBody>
      </p:sp>
      <p:grpSp>
        <p:nvGrpSpPr>
          <p:cNvPr id="26" name="Group 58"/>
          <p:cNvGrpSpPr>
            <a:grpSpLocks/>
          </p:cNvGrpSpPr>
          <p:nvPr/>
        </p:nvGrpSpPr>
        <p:grpSpPr bwMode="auto">
          <a:xfrm>
            <a:off x="5678488" y="3561953"/>
            <a:ext cx="1103312" cy="1019175"/>
            <a:chOff x="2016" y="1920"/>
            <a:chExt cx="1680" cy="1680"/>
          </a:xfrm>
        </p:grpSpPr>
        <p:sp>
          <p:nvSpPr>
            <p:cNvPr id="27" name="Oval 59"/>
            <p:cNvSpPr>
              <a:spLocks noChangeArrowheads="1"/>
            </p:cNvSpPr>
            <p:nvPr/>
          </p:nvSpPr>
          <p:spPr bwMode="gray">
            <a:xfrm>
              <a:off x="2016" y="1920"/>
              <a:ext cx="1680" cy="1680"/>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8"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29" name="Text Box 61"/>
          <p:cNvSpPr txBox="1">
            <a:spLocks noChangeArrowheads="1"/>
          </p:cNvSpPr>
          <p:nvPr/>
        </p:nvSpPr>
        <p:spPr bwMode="gray">
          <a:xfrm>
            <a:off x="6113463" y="3573016"/>
            <a:ext cx="436562" cy="457200"/>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D</a:t>
            </a:r>
          </a:p>
        </p:txBody>
      </p:sp>
      <p:sp>
        <p:nvSpPr>
          <p:cNvPr id="30" name="Text Box 62"/>
          <p:cNvSpPr txBox="1">
            <a:spLocks noChangeArrowheads="1"/>
          </p:cNvSpPr>
          <p:nvPr/>
        </p:nvSpPr>
        <p:spPr bwMode="black">
          <a:xfrm>
            <a:off x="-500098" y="3933056"/>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rgbClr val="FF0000"/>
                </a:solidFill>
                <a:ea typeface="宋体" charset="-122"/>
              </a:rPr>
              <a:t>升华与思想改进</a:t>
            </a:r>
            <a:endParaRPr lang="en-US" altLang="zh-CN" sz="2000" b="1" dirty="0">
              <a:solidFill>
                <a:srgbClr val="FF0000"/>
              </a:solidFill>
              <a:ea typeface="宋体" charset="-122"/>
            </a:endParaRPr>
          </a:p>
        </p:txBody>
      </p:sp>
      <p:sp>
        <p:nvSpPr>
          <p:cNvPr id="31" name="Rectangle 57"/>
          <p:cNvSpPr>
            <a:spLocks noChangeArrowheads="1"/>
          </p:cNvSpPr>
          <p:nvPr/>
        </p:nvSpPr>
        <p:spPr bwMode="invGray">
          <a:xfrm>
            <a:off x="4778" y="4731984"/>
            <a:ext cx="6638924" cy="695323"/>
          </a:xfrm>
          <a:prstGeom prst="rect">
            <a:avLst/>
          </a:prstGeom>
          <a:gradFill flip="none" rotWithShape="1">
            <a:gsLst>
              <a:gs pos="0">
                <a:srgbClr val="5E9EFF"/>
              </a:gs>
              <a:gs pos="39999">
                <a:srgbClr val="85C2FF"/>
              </a:gs>
              <a:gs pos="70000">
                <a:srgbClr val="C4D6EB"/>
              </a:gs>
              <a:gs pos="100000">
                <a:schemeClr val="accent3"/>
              </a:gs>
            </a:gsLst>
            <a:lin ang="10800000" scaled="1"/>
            <a:tileRect/>
          </a:gradFill>
          <a:ln w="9525" algn="ctr">
            <a:noFill/>
            <a:miter lim="800000"/>
            <a:headEnd/>
            <a:tailEnd/>
          </a:ln>
          <a:effectLst/>
        </p:spPr>
        <p:txBody>
          <a:bodyPr wrap="none" anchor="ctr"/>
          <a:lstStyle/>
          <a:p>
            <a:endParaRPr lang="zh-CN" altLang="en-US"/>
          </a:p>
        </p:txBody>
      </p:sp>
      <p:grpSp>
        <p:nvGrpSpPr>
          <p:cNvPr id="32" name="Group 58"/>
          <p:cNvGrpSpPr>
            <a:grpSpLocks/>
          </p:cNvGrpSpPr>
          <p:nvPr/>
        </p:nvGrpSpPr>
        <p:grpSpPr bwMode="auto">
          <a:xfrm>
            <a:off x="6469084" y="4570065"/>
            <a:ext cx="1103312" cy="1019175"/>
            <a:chOff x="2016" y="1920"/>
            <a:chExt cx="1680" cy="1680"/>
          </a:xfrm>
        </p:grpSpPr>
        <p:sp>
          <p:nvSpPr>
            <p:cNvPr id="33" name="Oval 59"/>
            <p:cNvSpPr>
              <a:spLocks noChangeArrowheads="1"/>
            </p:cNvSpPr>
            <p:nvPr/>
          </p:nvSpPr>
          <p:spPr bwMode="gray">
            <a:xfrm>
              <a:off x="2016" y="1920"/>
              <a:ext cx="1680" cy="1680"/>
            </a:xfrm>
            <a:prstGeom prst="ellipse">
              <a:avLst/>
            </a:prstGeom>
            <a:gradFill rotWithShape="1">
              <a:gsLst>
                <a:gs pos="0">
                  <a:srgbClr val="FFFF00"/>
                </a:gs>
                <a:gs pos="25000">
                  <a:srgbClr val="21D6E0"/>
                </a:gs>
                <a:gs pos="75000">
                  <a:srgbClr val="0087E6"/>
                </a:gs>
                <a:gs pos="100000">
                  <a:srgbClr val="005CBF"/>
                </a:gs>
              </a:gsLst>
              <a:lin ang="5400000" scaled="0"/>
            </a:gradFill>
            <a:ln w="9525">
              <a:noFill/>
              <a:round/>
              <a:headEnd/>
              <a:tailEnd/>
            </a:ln>
            <a:effectLst/>
          </p:spPr>
          <p:txBody>
            <a:bodyPr wrap="none" anchor="ctr"/>
            <a:lstStyle/>
            <a:p>
              <a:endParaRPr lang="zh-CN" altLang="en-US"/>
            </a:p>
          </p:txBody>
        </p:sp>
        <p:sp>
          <p:nvSpPr>
            <p:cNvPr id="34"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35" name="Text Box 61"/>
          <p:cNvSpPr txBox="1">
            <a:spLocks noChangeArrowheads="1"/>
          </p:cNvSpPr>
          <p:nvPr/>
        </p:nvSpPr>
        <p:spPr bwMode="gray">
          <a:xfrm>
            <a:off x="6786578" y="4589108"/>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E</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
        <p:nvSpPr>
          <p:cNvPr id="36" name="Text Box 62"/>
          <p:cNvSpPr txBox="1">
            <a:spLocks noChangeArrowheads="1"/>
          </p:cNvSpPr>
          <p:nvPr/>
        </p:nvSpPr>
        <p:spPr bwMode="black">
          <a:xfrm>
            <a:off x="285720" y="4874860"/>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个人档案和群体档案；思想的演进历程</a:t>
            </a:r>
            <a:endParaRPr lang="en-US" altLang="zh-CN" sz="2000" b="1" dirty="0">
              <a:solidFill>
                <a:schemeClr val="tx2">
                  <a:lumMod val="95000"/>
                  <a:lumOff val="5000"/>
                </a:schemeClr>
              </a:solidFill>
              <a:ea typeface="宋体" charset="-122"/>
            </a:endParaRPr>
          </a:p>
        </p:txBody>
      </p:sp>
      <p:sp>
        <p:nvSpPr>
          <p:cNvPr id="38" name="TextBox 37"/>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
        <p:nvSpPr>
          <p:cNvPr id="39" name="Oval 59"/>
          <p:cNvSpPr>
            <a:spLocks noChangeArrowheads="1"/>
          </p:cNvSpPr>
          <p:nvPr/>
        </p:nvSpPr>
        <p:spPr bwMode="gray">
          <a:xfrm>
            <a:off x="7281738" y="5549297"/>
            <a:ext cx="1103312" cy="1019175"/>
          </a:xfrm>
          <a:prstGeom prst="ellipse">
            <a:avLst/>
          </a:prstGeom>
          <a:gradFill rotWithShape="1">
            <a:gsLst>
              <a:gs pos="0">
                <a:srgbClr val="92D050"/>
              </a:gs>
              <a:gs pos="100000">
                <a:schemeClr val="accent5">
                  <a:lumMod val="50000"/>
                </a:schemeClr>
              </a:gs>
            </a:gsLst>
            <a:lin ang="5400000" scaled="1"/>
          </a:gradFill>
          <a:ln w="9525">
            <a:noFill/>
            <a:round/>
            <a:headEnd/>
            <a:tailEnd/>
          </a:ln>
          <a:effectLst/>
        </p:spPr>
        <p:txBody>
          <a:bodyPr wrap="none" anchor="ctr"/>
          <a:lstStyle/>
          <a:p>
            <a:endParaRPr lang="zh-CN" altLang="en-US"/>
          </a:p>
        </p:txBody>
      </p:sp>
      <p:sp>
        <p:nvSpPr>
          <p:cNvPr id="46" name="Freeform 60"/>
          <p:cNvSpPr>
            <a:spLocks/>
          </p:cNvSpPr>
          <p:nvPr/>
        </p:nvSpPr>
        <p:spPr bwMode="gray">
          <a:xfrm>
            <a:off x="7407831" y="5579249"/>
            <a:ext cx="851126" cy="384617"/>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92D050"/>
              </a:gs>
              <a:gs pos="100000">
                <a:schemeClr val="bg1">
                  <a:lumMod val="85000"/>
                </a:schemeClr>
              </a:gs>
            </a:gsLst>
            <a:lin ang="5400000" scaled="1"/>
          </a:gradFill>
          <a:ln w="0">
            <a:noFill/>
            <a:prstDash val="solid"/>
            <a:round/>
            <a:headEnd/>
            <a:tailEnd/>
          </a:ln>
        </p:spPr>
        <p:txBody>
          <a:bodyPr/>
          <a:lstStyle/>
          <a:p>
            <a:endParaRPr lang="zh-CN" altLang="en-US"/>
          </a:p>
        </p:txBody>
      </p:sp>
      <p:sp>
        <p:nvSpPr>
          <p:cNvPr id="45" name="Text Box 62"/>
          <p:cNvSpPr txBox="1">
            <a:spLocks noChangeArrowheads="1"/>
          </p:cNvSpPr>
          <p:nvPr/>
        </p:nvSpPr>
        <p:spPr bwMode="black">
          <a:xfrm>
            <a:off x="438120" y="5882972"/>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蕴涵式的促进性评价</a:t>
            </a:r>
            <a:endParaRPr lang="en-US" altLang="zh-CN" sz="2000" b="1" dirty="0">
              <a:solidFill>
                <a:schemeClr val="tx2">
                  <a:lumMod val="95000"/>
                  <a:lumOff val="5000"/>
                </a:schemeClr>
              </a:solidFill>
              <a:ea typeface="宋体" charset="-122"/>
            </a:endParaRPr>
          </a:p>
        </p:txBody>
      </p:sp>
      <p:sp>
        <p:nvSpPr>
          <p:cNvPr id="44" name="Text Box 61"/>
          <p:cNvSpPr txBox="1">
            <a:spLocks noChangeArrowheads="1"/>
          </p:cNvSpPr>
          <p:nvPr/>
        </p:nvSpPr>
        <p:spPr bwMode="gray">
          <a:xfrm>
            <a:off x="7636064" y="5652139"/>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F</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Tree>
    <p:extLst>
      <p:ext uri="{BB962C8B-B14F-4D97-AF65-F5344CB8AC3E}">
        <p14:creationId xmlns:p14="http://schemas.microsoft.com/office/powerpoint/2010/main" val="3778559814"/>
      </p:ext>
    </p:extLst>
  </p:cSld>
  <p:clrMapOvr>
    <a:masterClrMapping/>
  </p:clrMapOvr>
  <p:transition>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zh-CN" altLang="en-US" b="1" dirty="0" smtClean="0"/>
              <a:t>升华与思想改进</a:t>
            </a:r>
            <a:endParaRPr lang="zh-CN" altLang="en-US" b="1" dirty="0" smtClean="0">
              <a:latin typeface="宋体" pitchFamily="2" charset="-122"/>
              <a:ea typeface="宋体" pitchFamily="2" charset="-122"/>
            </a:endParaRPr>
          </a:p>
        </p:txBody>
      </p:sp>
      <p:sp>
        <p:nvSpPr>
          <p:cNvPr id="67587" name="AutoShape 3"/>
          <p:cNvSpPr>
            <a:spLocks noChangeArrowheads="1"/>
          </p:cNvSpPr>
          <p:nvPr/>
        </p:nvSpPr>
        <p:spPr bwMode="auto">
          <a:xfrm>
            <a:off x="5562600" y="2867009"/>
            <a:ext cx="3081366" cy="3009920"/>
          </a:xfrm>
          <a:prstGeom prst="roundRect">
            <a:avLst>
              <a:gd name="adj" fmla="val 16667"/>
            </a:avLst>
          </a:prstGeom>
          <a:gradFill rotWithShape="1">
            <a:gsLst>
              <a:gs pos="0">
                <a:srgbClr val="99CCFF"/>
              </a:gs>
              <a:gs pos="100000">
                <a:srgbClr val="99CCFF">
                  <a:gamma/>
                  <a:tint val="27451"/>
                  <a:invGamma/>
                </a:srgbClr>
              </a:gs>
            </a:gsLst>
            <a:lin ang="5400000" scaled="1"/>
          </a:gradFill>
          <a:ln w="38100">
            <a:solidFill>
              <a:srgbClr val="3366FF"/>
            </a:solidFill>
            <a:round/>
            <a:headEnd/>
            <a:tailEnd/>
          </a:ln>
          <a:effectLst/>
        </p:spPr>
        <p:txBody>
          <a:bodyPr wrap="none" anchor="ctr"/>
          <a:lstStyle/>
          <a:p>
            <a:pPr algn="ctr" eaLnBrk="0" hangingPunct="0"/>
            <a:endParaRPr lang="zh-CN" altLang="zh-CN">
              <a:latin typeface="Verdana" pitchFamily="34" charset="0"/>
            </a:endParaRPr>
          </a:p>
        </p:txBody>
      </p:sp>
      <p:sp>
        <p:nvSpPr>
          <p:cNvPr id="67588" name="Text Box 4"/>
          <p:cNvSpPr txBox="1">
            <a:spLocks noChangeArrowheads="1"/>
          </p:cNvSpPr>
          <p:nvPr/>
        </p:nvSpPr>
        <p:spPr bwMode="auto">
          <a:xfrm>
            <a:off x="5429256" y="3019409"/>
            <a:ext cx="3071834" cy="2893100"/>
          </a:xfrm>
          <a:prstGeom prst="rect">
            <a:avLst/>
          </a:prstGeom>
          <a:noFill/>
          <a:ln w="9525">
            <a:noFill/>
            <a:miter lim="800000"/>
            <a:headEnd/>
            <a:tailEnd/>
          </a:ln>
          <a:effectLst/>
        </p:spPr>
        <p:txBody>
          <a:bodyPr wrap="square">
            <a:spAutoFit/>
          </a:bodyPr>
          <a:lstStyle/>
          <a:p>
            <a:pPr lvl="1" algn="l" eaLnBrk="0" hangingPunct="0"/>
            <a:r>
              <a:rPr lang="zh-CN" altLang="en-US" sz="2000" b="1" dirty="0" smtClean="0">
                <a:solidFill>
                  <a:srgbClr val="000000"/>
                </a:solidFill>
                <a:ea typeface="宋体" charset="-122"/>
              </a:rPr>
              <a:t>支持：</a:t>
            </a:r>
            <a:endParaRPr lang="en-US" altLang="zh-CN" sz="2000" b="1" dirty="0" smtClean="0">
              <a:solidFill>
                <a:srgbClr val="000000"/>
              </a:solidFill>
              <a:ea typeface="宋体" charset="-122"/>
            </a:endParaRPr>
          </a:p>
          <a:p>
            <a:pPr marL="800100" lvl="1" indent="-342900" algn="l" eaLnBrk="0" hangingPunct="0">
              <a:buAutoNum type="arabicParenBoth"/>
            </a:pPr>
            <a:r>
              <a:rPr lang="zh-CN" altLang="en-US" dirty="0" smtClean="0">
                <a:solidFill>
                  <a:schemeClr val="tx2">
                    <a:lumMod val="95000"/>
                    <a:lumOff val="5000"/>
                  </a:schemeClr>
                </a:solidFill>
                <a:latin typeface="黑体" pitchFamily="49" charset="-122"/>
                <a:ea typeface="黑体" pitchFamily="49" charset="-122"/>
              </a:rPr>
              <a:t>不断创建</a:t>
            </a:r>
            <a:r>
              <a:rPr lang="zh-CN" altLang="en-US" dirty="0" smtClean="0">
                <a:solidFill>
                  <a:srgbClr val="FF0000"/>
                </a:solidFill>
                <a:latin typeface="黑体" pitchFamily="49" charset="-122"/>
                <a:ea typeface="黑体" pitchFamily="49" charset="-122"/>
              </a:rPr>
              <a:t>上位结构</a:t>
            </a:r>
            <a:r>
              <a:rPr lang="zh-CN" altLang="en-US" dirty="0" smtClean="0">
                <a:solidFill>
                  <a:schemeClr val="bg1">
                    <a:lumMod val="50000"/>
                  </a:schemeClr>
                </a:solidFill>
                <a:latin typeface="黑体" pitchFamily="49" charset="-122"/>
                <a:ea typeface="黑体" pitchFamily="49" charset="-122"/>
              </a:rPr>
              <a:t>。</a:t>
            </a:r>
            <a:endParaRPr lang="en-US" altLang="zh-CN" dirty="0" smtClean="0">
              <a:solidFill>
                <a:schemeClr val="bg1">
                  <a:lumMod val="50000"/>
                </a:schemeClr>
              </a:solidFill>
              <a:latin typeface="黑体" pitchFamily="49" charset="-122"/>
              <a:ea typeface="黑体" pitchFamily="49" charset="-122"/>
            </a:endParaRPr>
          </a:p>
          <a:p>
            <a:pPr marL="800100" lvl="1" indent="-342900" algn="l" eaLnBrk="0" hangingPunct="0">
              <a:buFontTx/>
              <a:buAutoNum type="arabicParenBoth"/>
            </a:pPr>
            <a:r>
              <a:rPr lang="zh-CN" altLang="en-US" dirty="0" smtClean="0">
                <a:solidFill>
                  <a:schemeClr val="tx2">
                    <a:lumMod val="95000"/>
                    <a:lumOff val="5000"/>
                  </a:schemeClr>
                </a:solidFill>
                <a:latin typeface="黑体" pitchFamily="49" charset="-122"/>
                <a:ea typeface="黑体" pitchFamily="49" charset="-122"/>
              </a:rPr>
              <a:t>回顾、反思和</a:t>
            </a:r>
            <a:r>
              <a:rPr lang="zh-CN" altLang="en-US" dirty="0" smtClean="0">
                <a:solidFill>
                  <a:srgbClr val="FF0000"/>
                </a:solidFill>
                <a:latin typeface="黑体" pitchFamily="49" charset="-122"/>
                <a:ea typeface="黑体" pitchFamily="49" charset="-122"/>
              </a:rPr>
              <a:t>修改</a:t>
            </a:r>
            <a:r>
              <a:rPr lang="zh-CN" altLang="en-US" dirty="0" smtClean="0">
                <a:solidFill>
                  <a:schemeClr val="bg1">
                    <a:lumMod val="50000"/>
                  </a:schemeClr>
                </a:solidFill>
                <a:latin typeface="黑体" pitchFamily="49" charset="-122"/>
                <a:ea typeface="黑体" pitchFamily="49" charset="-122"/>
              </a:rPr>
              <a:t>。</a:t>
            </a:r>
            <a:endParaRPr lang="en-US" altLang="zh-CN" dirty="0" smtClean="0">
              <a:solidFill>
                <a:schemeClr val="bg1">
                  <a:lumMod val="50000"/>
                </a:schemeClr>
              </a:solidFill>
              <a:latin typeface="黑体" pitchFamily="49" charset="-122"/>
              <a:ea typeface="黑体" pitchFamily="49" charset="-122"/>
            </a:endParaRPr>
          </a:p>
          <a:p>
            <a:pPr marL="800100" lvl="1" indent="-342900" algn="l" eaLnBrk="0" hangingPunct="0">
              <a:buFontTx/>
              <a:buAutoNum type="arabicParenBoth"/>
            </a:pPr>
            <a:r>
              <a:rPr lang="zh-CN" altLang="en-US" dirty="0" smtClean="0">
                <a:solidFill>
                  <a:schemeClr val="tx2">
                    <a:lumMod val="95000"/>
                    <a:lumOff val="5000"/>
                  </a:schemeClr>
                </a:solidFill>
                <a:latin typeface="黑体" pitchFamily="49" charset="-122"/>
                <a:ea typeface="黑体" pitchFamily="49" charset="-122"/>
              </a:rPr>
              <a:t>对已创建短文和视窗的</a:t>
            </a:r>
            <a:r>
              <a:rPr lang="zh-CN" altLang="en-US" dirty="0" smtClean="0">
                <a:solidFill>
                  <a:srgbClr val="FF0000"/>
                </a:solidFill>
                <a:latin typeface="黑体" pitchFamily="49" charset="-122"/>
                <a:ea typeface="黑体" pitchFamily="49" charset="-122"/>
              </a:rPr>
              <a:t>共同编辑</a:t>
            </a:r>
            <a:r>
              <a:rPr lang="zh-CN" altLang="en-US" dirty="0" smtClean="0">
                <a:solidFill>
                  <a:schemeClr val="tx2">
                    <a:lumMod val="95000"/>
                    <a:lumOff val="5000"/>
                  </a:schemeClr>
                </a:solidFill>
                <a:latin typeface="黑体" pitchFamily="49" charset="-122"/>
                <a:ea typeface="黑体" pitchFamily="49" charset="-122"/>
              </a:rPr>
              <a:t>。参与者作为编辑可以对共同体之中已经发表的短文和视窗进行再组织。 </a:t>
            </a:r>
          </a:p>
          <a:p>
            <a:pPr marL="800100" lvl="1" indent="-342900" algn="l" eaLnBrk="0" hangingPunct="0"/>
            <a:endParaRPr lang="en-US" altLang="zh-CN" dirty="0" smtClean="0">
              <a:solidFill>
                <a:schemeClr val="bg1">
                  <a:lumMod val="50000"/>
                </a:schemeClr>
              </a:solidFill>
              <a:latin typeface="黑体" pitchFamily="49" charset="-122"/>
              <a:ea typeface="黑体" pitchFamily="49" charset="-122"/>
            </a:endParaRPr>
          </a:p>
        </p:txBody>
      </p:sp>
      <p:sp>
        <p:nvSpPr>
          <p:cNvPr id="67589" name="AutoShape 5"/>
          <p:cNvSpPr>
            <a:spLocks noChangeArrowheads="1"/>
          </p:cNvSpPr>
          <p:nvPr/>
        </p:nvSpPr>
        <p:spPr bwMode="auto">
          <a:xfrm>
            <a:off x="714348" y="2867009"/>
            <a:ext cx="2714652" cy="2938482"/>
          </a:xfrm>
          <a:prstGeom prst="roundRect">
            <a:avLst>
              <a:gd name="adj" fmla="val 16667"/>
            </a:avLst>
          </a:prstGeom>
          <a:gradFill rotWithShape="1">
            <a:gsLst>
              <a:gs pos="0">
                <a:srgbClr val="99CCFF"/>
              </a:gs>
              <a:gs pos="100000">
                <a:srgbClr val="99CCFF">
                  <a:gamma/>
                  <a:tint val="27451"/>
                  <a:invGamma/>
                </a:srgbClr>
              </a:gs>
            </a:gsLst>
            <a:lin ang="5400000" scaled="1"/>
          </a:gradFill>
          <a:ln w="38100">
            <a:solidFill>
              <a:srgbClr val="3366FF"/>
            </a:solidFill>
            <a:round/>
            <a:headEnd/>
            <a:tailEnd/>
          </a:ln>
          <a:effectLst/>
        </p:spPr>
        <p:txBody>
          <a:bodyPr wrap="none" anchor="ctr"/>
          <a:lstStyle/>
          <a:p>
            <a:pPr algn="ctr" eaLnBrk="0" hangingPunct="0"/>
            <a:endParaRPr lang="zh-CN" altLang="zh-CN">
              <a:latin typeface="Verdana" pitchFamily="34" charset="0"/>
            </a:endParaRPr>
          </a:p>
        </p:txBody>
      </p:sp>
      <p:sp>
        <p:nvSpPr>
          <p:cNvPr id="67590" name="Text Box 6"/>
          <p:cNvSpPr txBox="1">
            <a:spLocks noChangeArrowheads="1"/>
          </p:cNvSpPr>
          <p:nvPr/>
        </p:nvSpPr>
        <p:spPr bwMode="auto">
          <a:xfrm>
            <a:off x="857224" y="2947971"/>
            <a:ext cx="2500330" cy="2646878"/>
          </a:xfrm>
          <a:prstGeom prst="rect">
            <a:avLst/>
          </a:prstGeom>
          <a:noFill/>
          <a:ln w="9525">
            <a:noFill/>
            <a:miter lim="800000"/>
            <a:headEnd/>
            <a:tailEnd/>
          </a:ln>
          <a:effectLst/>
        </p:spPr>
        <p:txBody>
          <a:bodyPr wrap="square">
            <a:spAutoFit/>
          </a:bodyPr>
          <a:lstStyle/>
          <a:p>
            <a:pPr algn="l" eaLnBrk="0" hangingPunct="0"/>
            <a:r>
              <a:rPr lang="zh-CN" altLang="en-US" sz="2000" b="1" dirty="0" smtClean="0">
                <a:solidFill>
                  <a:srgbClr val="000000"/>
                </a:solidFill>
                <a:ea typeface="宋体" charset="-122"/>
              </a:rPr>
              <a:t>提供“升华</a:t>
            </a:r>
            <a:r>
              <a:rPr lang="en-US" altLang="zh-CN" sz="2000" b="1" dirty="0" smtClean="0">
                <a:solidFill>
                  <a:srgbClr val="000000"/>
                </a:solidFill>
                <a:ea typeface="宋体" charset="-122"/>
              </a:rPr>
              <a:t>”(Rise-above )</a:t>
            </a:r>
            <a:r>
              <a:rPr lang="zh-CN" altLang="en-US" sz="2000" b="1" dirty="0" smtClean="0">
                <a:solidFill>
                  <a:srgbClr val="000000"/>
                </a:solidFill>
                <a:ea typeface="宋体" charset="-122"/>
              </a:rPr>
              <a:t>的功能：</a:t>
            </a:r>
            <a:endParaRPr lang="en-US" altLang="zh-CN" sz="2000" b="1" dirty="0" smtClean="0">
              <a:solidFill>
                <a:srgbClr val="000000"/>
              </a:solidFill>
              <a:ea typeface="宋体" charset="-122"/>
            </a:endParaRPr>
          </a:p>
          <a:p>
            <a:pPr algn="l" eaLnBrk="0" hangingPunct="0">
              <a:buFont typeface="Wingdings" pitchFamily="2" charset="2"/>
              <a:buChar char="ü"/>
            </a:pPr>
            <a:r>
              <a:rPr lang="zh-CN" altLang="en-US" dirty="0" smtClean="0">
                <a:solidFill>
                  <a:schemeClr val="tx2">
                    <a:lumMod val="95000"/>
                    <a:lumOff val="5000"/>
                  </a:schemeClr>
                </a:solidFill>
                <a:latin typeface="黑体" pitchFamily="49" charset="-122"/>
                <a:ea typeface="黑体" pitchFamily="49" charset="-122"/>
              </a:rPr>
              <a:t>在多篇短文的基础上</a:t>
            </a:r>
            <a:r>
              <a:rPr lang="zh-CN" altLang="en-US" dirty="0" smtClean="0">
                <a:solidFill>
                  <a:srgbClr val="FF0000"/>
                </a:solidFill>
                <a:latin typeface="黑体" pitchFamily="49" charset="-122"/>
                <a:ea typeface="黑体" pitchFamily="49" charset="-122"/>
              </a:rPr>
              <a:t>综合提升</a:t>
            </a:r>
            <a:r>
              <a:rPr lang="zh-CN" altLang="en-US" dirty="0" smtClean="0">
                <a:solidFill>
                  <a:schemeClr val="tx2">
                    <a:lumMod val="95000"/>
                    <a:lumOff val="5000"/>
                  </a:schemeClr>
                </a:solidFill>
                <a:latin typeface="黑体" pitchFamily="49" charset="-122"/>
                <a:ea typeface="黑体" pitchFamily="49" charset="-122"/>
              </a:rPr>
              <a:t>出一篇短文。</a:t>
            </a:r>
            <a:endParaRPr lang="en-US" altLang="zh-CN" dirty="0" smtClean="0">
              <a:solidFill>
                <a:schemeClr val="tx2">
                  <a:lumMod val="95000"/>
                  <a:lumOff val="5000"/>
                </a:schemeClr>
              </a:solidFill>
              <a:latin typeface="黑体" pitchFamily="49" charset="-122"/>
              <a:ea typeface="黑体" pitchFamily="49" charset="-122"/>
            </a:endParaRPr>
          </a:p>
          <a:p>
            <a:pPr algn="l" eaLnBrk="0" hangingPunct="0">
              <a:buFont typeface="Wingdings" pitchFamily="2" charset="2"/>
              <a:buChar char="ü"/>
            </a:pPr>
            <a:r>
              <a:rPr lang="zh-CN" altLang="en-US" dirty="0" smtClean="0">
                <a:solidFill>
                  <a:schemeClr val="tx2">
                    <a:lumMod val="95000"/>
                    <a:lumOff val="5000"/>
                  </a:schemeClr>
                </a:solidFill>
                <a:latin typeface="黑体" pitchFamily="49" charset="-122"/>
                <a:ea typeface="黑体" pitchFamily="49" charset="-122"/>
              </a:rPr>
              <a:t>升华的简单形式可以是对多篇短文的</a:t>
            </a:r>
            <a:r>
              <a:rPr lang="zh-CN" altLang="en-US" dirty="0" smtClean="0">
                <a:solidFill>
                  <a:srgbClr val="FF0000"/>
                </a:solidFill>
                <a:latin typeface="黑体" pitchFamily="49" charset="-122"/>
                <a:ea typeface="黑体" pitchFamily="49" charset="-122"/>
              </a:rPr>
              <a:t>精华的提取</a:t>
            </a:r>
            <a:r>
              <a:rPr lang="zh-CN" altLang="en-US" dirty="0" smtClean="0">
                <a:solidFill>
                  <a:schemeClr val="tx2">
                    <a:lumMod val="95000"/>
                    <a:lumOff val="5000"/>
                  </a:schemeClr>
                </a:solidFill>
                <a:latin typeface="黑体" pitchFamily="49" charset="-122"/>
                <a:ea typeface="黑体" pitchFamily="49" charset="-122"/>
              </a:rPr>
              <a:t>，其复杂形式可以是对原有短文的</a:t>
            </a:r>
            <a:r>
              <a:rPr lang="zh-CN" altLang="en-US" dirty="0" smtClean="0">
                <a:solidFill>
                  <a:srgbClr val="FF0000"/>
                </a:solidFill>
                <a:latin typeface="黑体" pitchFamily="49" charset="-122"/>
                <a:ea typeface="黑体" pitchFamily="49" charset="-122"/>
              </a:rPr>
              <a:t>综合超越</a:t>
            </a:r>
            <a:r>
              <a:rPr lang="zh-CN" altLang="en-US" dirty="0" smtClean="0">
                <a:solidFill>
                  <a:schemeClr val="bg1">
                    <a:lumMod val="50000"/>
                  </a:schemeClr>
                </a:solidFill>
                <a:latin typeface="黑体" pitchFamily="49" charset="-122"/>
                <a:ea typeface="黑体" pitchFamily="49" charset="-122"/>
              </a:rPr>
              <a:t>。</a:t>
            </a:r>
            <a:endParaRPr lang="en-US" altLang="zh-CN" dirty="0">
              <a:solidFill>
                <a:schemeClr val="bg1">
                  <a:lumMod val="50000"/>
                </a:schemeClr>
              </a:solidFill>
              <a:latin typeface="黑体" pitchFamily="49" charset="-122"/>
              <a:ea typeface="黑体" pitchFamily="49" charset="-122"/>
            </a:endParaRPr>
          </a:p>
        </p:txBody>
      </p:sp>
      <p:sp>
        <p:nvSpPr>
          <p:cNvPr id="67591" name="AutoShape 7"/>
          <p:cNvSpPr>
            <a:spLocks noChangeAspect="1" noChangeArrowheads="1" noTextEdit="1"/>
          </p:cNvSpPr>
          <p:nvPr/>
        </p:nvSpPr>
        <p:spPr bwMode="gray">
          <a:xfrm>
            <a:off x="3222625" y="2766997"/>
            <a:ext cx="909638" cy="1244600"/>
          </a:xfrm>
          <a:prstGeom prst="rect">
            <a:avLst/>
          </a:prstGeom>
          <a:noFill/>
          <a:ln w="9525">
            <a:noFill/>
            <a:miter lim="800000"/>
            <a:headEnd/>
            <a:tailEnd/>
          </a:ln>
        </p:spPr>
        <p:txBody>
          <a:bodyPr/>
          <a:lstStyle/>
          <a:p>
            <a:endParaRPr lang="zh-CN" altLang="en-US"/>
          </a:p>
        </p:txBody>
      </p:sp>
      <p:sp>
        <p:nvSpPr>
          <p:cNvPr id="67592" name="Freeform 8"/>
          <p:cNvSpPr>
            <a:spLocks/>
          </p:cNvSpPr>
          <p:nvPr/>
        </p:nvSpPr>
        <p:spPr bwMode="gray">
          <a:xfrm>
            <a:off x="3222625" y="2770172"/>
            <a:ext cx="903288" cy="1241425"/>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ln>
            <a:headEnd/>
            <a:tailEnd/>
          </a:ln>
        </p:spPr>
        <p:style>
          <a:lnRef idx="1">
            <a:schemeClr val="accent6"/>
          </a:lnRef>
          <a:fillRef idx="2">
            <a:schemeClr val="accent6"/>
          </a:fillRef>
          <a:effectRef idx="1">
            <a:schemeClr val="accent6"/>
          </a:effectRef>
          <a:fontRef idx="minor">
            <a:schemeClr val="dk1"/>
          </a:fontRef>
        </p:style>
        <p:txBody>
          <a:bodyPr/>
          <a:lstStyle/>
          <a:p>
            <a:endParaRPr lang="zh-CN" altLang="en-US"/>
          </a:p>
        </p:txBody>
      </p:sp>
      <p:sp>
        <p:nvSpPr>
          <p:cNvPr id="67593" name="AutoShape 9"/>
          <p:cNvSpPr>
            <a:spLocks noChangeAspect="1" noChangeArrowheads="1" noTextEdit="1"/>
          </p:cNvSpPr>
          <p:nvPr/>
        </p:nvSpPr>
        <p:spPr bwMode="gray">
          <a:xfrm flipH="1">
            <a:off x="4868863" y="2766997"/>
            <a:ext cx="909637" cy="1244600"/>
          </a:xfrm>
          <a:prstGeom prst="rect">
            <a:avLst/>
          </a:prstGeom>
          <a:noFill/>
          <a:ln w="9525">
            <a:noFill/>
            <a:miter lim="800000"/>
            <a:headEnd/>
            <a:tailEnd/>
          </a:ln>
        </p:spPr>
        <p:txBody>
          <a:bodyPr/>
          <a:lstStyle/>
          <a:p>
            <a:endParaRPr lang="zh-CN" altLang="en-US"/>
          </a:p>
        </p:txBody>
      </p:sp>
      <p:sp>
        <p:nvSpPr>
          <p:cNvPr id="67594" name="Freeform 10"/>
          <p:cNvSpPr>
            <a:spLocks/>
          </p:cNvSpPr>
          <p:nvPr/>
        </p:nvSpPr>
        <p:spPr bwMode="gray">
          <a:xfrm flipH="1">
            <a:off x="4875213" y="2770172"/>
            <a:ext cx="903287" cy="1241425"/>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ln>
            <a:headEnd/>
            <a:tailEnd/>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grpSp>
        <p:nvGrpSpPr>
          <p:cNvPr id="2" name="Group 11"/>
          <p:cNvGrpSpPr>
            <a:grpSpLocks/>
          </p:cNvGrpSpPr>
          <p:nvPr/>
        </p:nvGrpSpPr>
        <p:grpSpPr bwMode="auto">
          <a:xfrm>
            <a:off x="3048000" y="1142984"/>
            <a:ext cx="2998788" cy="1601788"/>
            <a:chOff x="1997" y="1314"/>
            <a:chExt cx="1889" cy="1009"/>
          </a:xfrm>
        </p:grpSpPr>
        <p:grpSp>
          <p:nvGrpSpPr>
            <p:cNvPr id="3" name="Group 12"/>
            <p:cNvGrpSpPr>
              <a:grpSpLocks/>
            </p:cNvGrpSpPr>
            <p:nvPr/>
          </p:nvGrpSpPr>
          <p:grpSpPr bwMode="auto">
            <a:xfrm>
              <a:off x="1997" y="1404"/>
              <a:ext cx="1889" cy="919"/>
              <a:chOff x="1973" y="1027"/>
              <a:chExt cx="1926" cy="937"/>
            </a:xfrm>
          </p:grpSpPr>
          <p:sp>
            <p:nvSpPr>
              <p:cNvPr id="67597" name="Oval 13"/>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w="9525">
                <a:noFill/>
                <a:round/>
                <a:headEnd/>
                <a:tailEnd/>
              </a:ln>
              <a:effectLst/>
            </p:spPr>
            <p:txBody>
              <a:bodyPr wrap="none" anchor="ctr"/>
              <a:lstStyle/>
              <a:p>
                <a:endParaRPr lang="zh-CN" altLang="en-US"/>
              </a:p>
            </p:txBody>
          </p:sp>
          <p:sp>
            <p:nvSpPr>
              <p:cNvPr id="67598" name="Oval 14"/>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w="9525">
                <a:noFill/>
                <a:round/>
                <a:headEnd/>
                <a:tailEnd/>
              </a:ln>
              <a:effectLst/>
            </p:spPr>
            <p:txBody>
              <a:bodyPr wrap="none" anchor="ctr"/>
              <a:lstStyle/>
              <a:p>
                <a:endParaRPr lang="zh-CN" altLang="en-US"/>
              </a:p>
            </p:txBody>
          </p:sp>
        </p:grpSp>
        <p:sp>
          <p:nvSpPr>
            <p:cNvPr id="67599" name="Oval 15"/>
            <p:cNvSpPr>
              <a:spLocks noChangeArrowheads="1"/>
            </p:cNvSpPr>
            <p:nvPr/>
          </p:nvSpPr>
          <p:spPr bwMode="gray">
            <a:xfrm>
              <a:off x="2086" y="1314"/>
              <a:ext cx="1691" cy="845"/>
            </a:xfrm>
            <a:prstGeom prst="ellipse">
              <a:avLst/>
            </a:prstGeom>
            <a:gradFill rotWithShape="1">
              <a:gsLst>
                <a:gs pos="0">
                  <a:schemeClr val="accent1">
                    <a:gamma/>
                    <a:shade val="46275"/>
                    <a:invGamma/>
                  </a:schemeClr>
                </a:gs>
                <a:gs pos="100000">
                  <a:schemeClr val="accent1"/>
                </a:gs>
              </a:gsLst>
              <a:lin ang="2700000" scaled="1"/>
            </a:gradFill>
            <a:ln w="9525" algn="ctr">
              <a:noFill/>
              <a:round/>
              <a:headEnd/>
              <a:tailEnd/>
            </a:ln>
            <a:effectLst/>
          </p:spPr>
          <p:txBody>
            <a:bodyPr vert="eaVert" wrap="none" anchor="ctr"/>
            <a:lstStyle/>
            <a:p>
              <a:endParaRPr lang="zh-CN" altLang="en-US"/>
            </a:p>
          </p:txBody>
        </p:sp>
        <p:sp>
          <p:nvSpPr>
            <p:cNvPr id="67600" name="Oval 16"/>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w="9525" algn="ctr">
              <a:noFill/>
              <a:round/>
              <a:headEnd/>
              <a:tailEnd/>
            </a:ln>
            <a:effectLst/>
          </p:spPr>
          <p:txBody>
            <a:bodyPr vert="eaVert" wrap="none" anchor="ctr"/>
            <a:lstStyle/>
            <a:p>
              <a:endParaRPr lang="zh-CN" altLang="en-US"/>
            </a:p>
          </p:txBody>
        </p:sp>
        <p:sp>
          <p:nvSpPr>
            <p:cNvPr id="67601" name="Oval 17"/>
            <p:cNvSpPr>
              <a:spLocks noChangeArrowheads="1"/>
            </p:cNvSpPr>
            <p:nvPr/>
          </p:nvSpPr>
          <p:spPr bwMode="gray">
            <a:xfrm>
              <a:off x="2125"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w="9525" algn="ctr">
              <a:noFill/>
              <a:round/>
              <a:headEnd/>
              <a:tailEnd/>
            </a:ln>
            <a:effectLst/>
          </p:spPr>
          <p:txBody>
            <a:bodyPr vert="eaVert" wrap="none" anchor="ctr"/>
            <a:lstStyle/>
            <a:p>
              <a:endParaRPr lang="zh-CN" altLang="en-US"/>
            </a:p>
          </p:txBody>
        </p:sp>
        <p:sp>
          <p:nvSpPr>
            <p:cNvPr id="67602" name="Oval 18"/>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w="9525" algn="ctr">
              <a:noFill/>
              <a:round/>
              <a:headEnd/>
              <a:tailEnd/>
            </a:ln>
            <a:effectLst/>
          </p:spPr>
          <p:txBody>
            <a:bodyPr vert="eaVert" wrap="none" anchor="ctr"/>
            <a:lstStyle/>
            <a:p>
              <a:endParaRPr lang="zh-CN" altLang="en-US"/>
            </a:p>
          </p:txBody>
        </p:sp>
      </p:grpSp>
      <p:sp>
        <p:nvSpPr>
          <p:cNvPr id="67603" name="Text Box 19"/>
          <p:cNvSpPr txBox="1">
            <a:spLocks noChangeArrowheads="1"/>
          </p:cNvSpPr>
          <p:nvPr/>
        </p:nvSpPr>
        <p:spPr bwMode="auto">
          <a:xfrm>
            <a:off x="3357554" y="1519211"/>
            <a:ext cx="2350322" cy="461665"/>
          </a:xfrm>
          <a:prstGeom prst="rect">
            <a:avLst/>
          </a:prstGeom>
          <a:noFill/>
          <a:ln w="9525" algn="ctr">
            <a:noFill/>
            <a:miter lim="800000"/>
            <a:headEnd/>
            <a:tailEnd/>
          </a:ln>
          <a:effectLst/>
        </p:spPr>
        <p:txBody>
          <a:bodyPr wrap="none">
            <a:spAutoFit/>
          </a:bodyPr>
          <a:lstStyle/>
          <a:p>
            <a:pPr eaLnBrk="0" hangingPunct="0"/>
            <a:r>
              <a:rPr lang="zh-CN" altLang="en-US" sz="2400" b="1" dirty="0" smtClean="0">
                <a:solidFill>
                  <a:schemeClr val="tx2">
                    <a:lumMod val="95000"/>
                    <a:lumOff val="5000"/>
                  </a:schemeClr>
                </a:solidFill>
              </a:rPr>
              <a:t>升华与思想改进</a:t>
            </a:r>
            <a:endParaRPr lang="en-US" altLang="zh-CN" sz="1400" b="1" dirty="0">
              <a:solidFill>
                <a:schemeClr val="tx2">
                  <a:lumMod val="95000"/>
                  <a:lumOff val="5000"/>
                </a:schemeClr>
              </a:solidFill>
              <a:ea typeface="宋体" charset="-122"/>
            </a:endParaRPr>
          </a:p>
        </p:txBody>
      </p:sp>
      <p:sp>
        <p:nvSpPr>
          <p:cNvPr id="20" name="TextBox 19"/>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Tree>
  </p:cSld>
  <p:clrMapOvr>
    <a:masterClrMapping/>
  </p:clrMapOvr>
  <p:transition>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57"/>
          <p:cNvSpPr>
            <a:spLocks noChangeArrowheads="1"/>
          </p:cNvSpPr>
          <p:nvPr/>
        </p:nvSpPr>
        <p:spPr bwMode="invGray">
          <a:xfrm>
            <a:off x="0" y="5740096"/>
            <a:ext cx="7572396" cy="695323"/>
          </a:xfrm>
          <a:prstGeom prst="rect">
            <a:avLst/>
          </a:prstGeom>
          <a:gradFill flip="none" rotWithShape="1">
            <a:gsLst>
              <a:gs pos="0">
                <a:srgbClr val="92D050"/>
              </a:gs>
              <a:gs pos="39999">
                <a:srgbClr val="A9DA74"/>
              </a:gs>
              <a:gs pos="70000">
                <a:srgbClr val="D0E0D7"/>
              </a:gs>
              <a:gs pos="100000">
                <a:srgbClr val="F3F7F5"/>
              </a:gs>
            </a:gsLst>
            <a:lin ang="10800000" scaled="1"/>
            <a:tileRect/>
          </a:gradFill>
          <a:ln w="9525" algn="ctr">
            <a:noFill/>
            <a:miter lim="800000"/>
            <a:headEnd/>
            <a:tailEnd/>
          </a:ln>
          <a:effectLst/>
        </p:spPr>
        <p:txBody>
          <a:bodyPr wrap="none" anchor="ctr"/>
          <a:lstStyle/>
          <a:p>
            <a:endParaRPr lang="zh-CN" altLang="en-US"/>
          </a:p>
        </p:txBody>
      </p:sp>
      <p:sp>
        <p:nvSpPr>
          <p:cNvPr id="37" name="Oval 59"/>
          <p:cNvSpPr>
            <a:spLocks noChangeArrowheads="1"/>
          </p:cNvSpPr>
          <p:nvPr/>
        </p:nvSpPr>
        <p:spPr bwMode="gray">
          <a:xfrm>
            <a:off x="6429388" y="4570065"/>
            <a:ext cx="1103312" cy="1019175"/>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 name="标题 1"/>
          <p:cNvSpPr>
            <a:spLocks noGrp="1"/>
          </p:cNvSpPr>
          <p:nvPr>
            <p:ph type="title"/>
          </p:nvPr>
        </p:nvSpPr>
        <p:spPr/>
        <p:txBody>
          <a:bodyPr/>
          <a:lstStyle/>
          <a:p>
            <a:r>
              <a:rPr lang="zh-CN" altLang="en-US" b="1" dirty="0" smtClean="0"/>
              <a:t>设计思路和基本功能</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Rectangle 43"/>
          <p:cNvSpPr>
            <a:spLocks noChangeArrowheads="1"/>
          </p:cNvSpPr>
          <p:nvPr/>
        </p:nvSpPr>
        <p:spPr bwMode="invGray">
          <a:xfrm>
            <a:off x="0" y="1916832"/>
            <a:ext cx="4665663" cy="719137"/>
          </a:xfrm>
          <a:prstGeom prst="rect">
            <a:avLst/>
          </a:prstGeom>
          <a:gradFill rotWithShape="1">
            <a:gsLst>
              <a:gs pos="0">
                <a:schemeClr val="bg1"/>
              </a:gs>
              <a:gs pos="100000">
                <a:srgbClr val="418AEB"/>
              </a:gs>
            </a:gsLst>
            <a:lin ang="0" scaled="1"/>
          </a:gradFill>
          <a:ln w="9525" algn="ctr">
            <a:noFill/>
            <a:miter lim="800000"/>
            <a:headEnd/>
            <a:tailEnd/>
          </a:ln>
          <a:effectLst/>
        </p:spPr>
        <p:txBody>
          <a:bodyPr wrap="none" anchor="ctr"/>
          <a:lstStyle/>
          <a:p>
            <a:endParaRPr lang="zh-CN" altLang="en-US"/>
          </a:p>
        </p:txBody>
      </p:sp>
      <p:sp>
        <p:nvSpPr>
          <p:cNvPr id="5" name="Rectangle 36"/>
          <p:cNvSpPr>
            <a:spLocks noChangeArrowheads="1"/>
          </p:cNvSpPr>
          <p:nvPr/>
        </p:nvSpPr>
        <p:spPr bwMode="invGray">
          <a:xfrm>
            <a:off x="0" y="980728"/>
            <a:ext cx="4222750" cy="719138"/>
          </a:xfrm>
          <a:prstGeom prst="rect">
            <a:avLst/>
          </a:prstGeom>
          <a:gradFill rotWithShape="1">
            <a:gsLst>
              <a:gs pos="0">
                <a:schemeClr val="bg1"/>
              </a:gs>
              <a:gs pos="100000">
                <a:srgbClr val="E98931"/>
              </a:gs>
            </a:gsLst>
            <a:lin ang="0" scaled="1"/>
          </a:gradFill>
          <a:ln w="9525" algn="ctr">
            <a:noFill/>
            <a:miter lim="800000"/>
            <a:headEnd/>
            <a:tailEnd/>
          </a:ln>
          <a:effectLst/>
        </p:spPr>
        <p:txBody>
          <a:bodyPr wrap="none" anchor="ctr"/>
          <a:lstStyle/>
          <a:p>
            <a:endParaRPr lang="zh-CN" altLang="en-US"/>
          </a:p>
        </p:txBody>
      </p:sp>
      <p:grpSp>
        <p:nvGrpSpPr>
          <p:cNvPr id="6" name="Group 37"/>
          <p:cNvGrpSpPr>
            <a:grpSpLocks/>
          </p:cNvGrpSpPr>
          <p:nvPr/>
        </p:nvGrpSpPr>
        <p:grpSpPr bwMode="auto">
          <a:xfrm>
            <a:off x="3668713" y="764704"/>
            <a:ext cx="1098550" cy="1001712"/>
            <a:chOff x="1488" y="1968"/>
            <a:chExt cx="432" cy="432"/>
          </a:xfrm>
        </p:grpSpPr>
        <p:grpSp>
          <p:nvGrpSpPr>
            <p:cNvPr id="7" name="Group 38"/>
            <p:cNvGrpSpPr>
              <a:grpSpLocks/>
            </p:cNvGrpSpPr>
            <p:nvPr/>
          </p:nvGrpSpPr>
          <p:grpSpPr bwMode="auto">
            <a:xfrm>
              <a:off x="1488" y="1968"/>
              <a:ext cx="432" cy="432"/>
              <a:chOff x="2016" y="1920"/>
              <a:chExt cx="1680" cy="1680"/>
            </a:xfrm>
          </p:grpSpPr>
          <p:sp>
            <p:nvSpPr>
              <p:cNvPr id="9" name="Oval 39"/>
              <p:cNvSpPr>
                <a:spLocks noChangeArrowheads="1"/>
              </p:cNvSpPr>
              <p:nvPr/>
            </p:nvSpPr>
            <p:spPr bwMode="gray">
              <a:xfrm>
                <a:off x="2016" y="1920"/>
                <a:ext cx="1680" cy="1680"/>
              </a:xfrm>
              <a:prstGeom prst="ellipse">
                <a:avLst/>
              </a:prstGeom>
              <a:gradFill rotWithShape="1">
                <a:gsLst>
                  <a:gs pos="0">
                    <a:srgbClr val="FF9900"/>
                  </a:gs>
                  <a:gs pos="100000">
                    <a:srgbClr val="FF9900">
                      <a:gamma/>
                      <a:shade val="39216"/>
                      <a:invGamma/>
                    </a:srgbClr>
                  </a:gs>
                </a:gsLst>
                <a:lin ang="5400000" scaled="1"/>
              </a:gradFill>
              <a:ln w="9525">
                <a:noFill/>
                <a:round/>
                <a:headEnd/>
                <a:tailEnd/>
              </a:ln>
              <a:effectLst/>
            </p:spPr>
            <p:txBody>
              <a:bodyPr wrap="none" anchor="ctr"/>
              <a:lstStyle/>
              <a:p>
                <a:endParaRPr lang="zh-CN" altLang="en-US"/>
              </a:p>
            </p:txBody>
          </p:sp>
          <p:sp>
            <p:nvSpPr>
              <p:cNvPr id="10" name="Freeform 4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FF9900"/>
                  </a:gs>
                </a:gsLst>
                <a:lin ang="5400000" scaled="1"/>
              </a:gradFill>
              <a:ln w="0">
                <a:noFill/>
                <a:prstDash val="solid"/>
                <a:round/>
                <a:headEnd/>
                <a:tailEnd/>
              </a:ln>
            </p:spPr>
            <p:txBody>
              <a:bodyPr/>
              <a:lstStyle/>
              <a:p>
                <a:endParaRPr lang="zh-CN" altLang="en-US"/>
              </a:p>
            </p:txBody>
          </p:sp>
        </p:grpSp>
        <p:sp>
          <p:nvSpPr>
            <p:cNvPr id="8" name="Text Box 41"/>
            <p:cNvSpPr txBox="1">
              <a:spLocks noChangeArrowheads="1"/>
            </p:cNvSpPr>
            <p:nvPr/>
          </p:nvSpPr>
          <p:spPr bwMode="gray">
            <a:xfrm>
              <a:off x="1631" y="2016"/>
              <a:ext cx="165" cy="197"/>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A</a:t>
              </a:r>
            </a:p>
          </p:txBody>
        </p:sp>
      </p:grpSp>
      <p:sp>
        <p:nvSpPr>
          <p:cNvPr id="11" name="Text Box 42"/>
          <p:cNvSpPr txBox="1">
            <a:spLocks noChangeArrowheads="1"/>
          </p:cNvSpPr>
          <p:nvPr/>
        </p:nvSpPr>
        <p:spPr bwMode="black">
          <a:xfrm>
            <a:off x="214282" y="991843"/>
            <a:ext cx="3500462" cy="707886"/>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视点多元、能力多元、团队工作</a:t>
            </a:r>
          </a:p>
        </p:txBody>
      </p:sp>
      <p:grpSp>
        <p:nvGrpSpPr>
          <p:cNvPr id="12" name="Group 44"/>
          <p:cNvGrpSpPr>
            <a:grpSpLocks/>
          </p:cNvGrpSpPr>
          <p:nvPr/>
        </p:nvGrpSpPr>
        <p:grpSpPr bwMode="auto">
          <a:xfrm>
            <a:off x="4316413" y="1700808"/>
            <a:ext cx="1087437" cy="1006475"/>
            <a:chOff x="3938" y="1968"/>
            <a:chExt cx="430" cy="437"/>
          </a:xfrm>
        </p:grpSpPr>
        <p:grpSp>
          <p:nvGrpSpPr>
            <p:cNvPr id="13" name="Group 45"/>
            <p:cNvGrpSpPr>
              <a:grpSpLocks/>
            </p:cNvGrpSpPr>
            <p:nvPr/>
          </p:nvGrpSpPr>
          <p:grpSpPr bwMode="auto">
            <a:xfrm>
              <a:off x="3938" y="1968"/>
              <a:ext cx="430" cy="437"/>
              <a:chOff x="2016" y="1920"/>
              <a:chExt cx="1680" cy="1680"/>
            </a:xfrm>
          </p:grpSpPr>
          <p:sp>
            <p:nvSpPr>
              <p:cNvPr id="15" name="Oval 46"/>
              <p:cNvSpPr>
                <a:spLocks noChangeArrowheads="1"/>
              </p:cNvSpPr>
              <p:nvPr/>
            </p:nvSpPr>
            <p:spPr bwMode="gray">
              <a:xfrm>
                <a:off x="2016" y="1920"/>
                <a:ext cx="1680" cy="1680"/>
              </a:xfrm>
              <a:prstGeom prst="ellipse">
                <a:avLst/>
              </a:prstGeom>
              <a:gradFill rotWithShape="1">
                <a:gsLst>
                  <a:gs pos="0">
                    <a:srgbClr val="4996E3"/>
                  </a:gs>
                  <a:gs pos="100000">
                    <a:srgbClr val="4996E3">
                      <a:gamma/>
                      <a:shade val="30196"/>
                      <a:invGamma/>
                    </a:srgbClr>
                  </a:gs>
                </a:gsLst>
                <a:lin ang="5400000" scaled="1"/>
              </a:gradFill>
              <a:ln w="9525">
                <a:noFill/>
                <a:round/>
                <a:headEnd/>
                <a:tailEnd/>
              </a:ln>
              <a:effectLst/>
            </p:spPr>
            <p:txBody>
              <a:bodyPr wrap="none" anchor="ctr"/>
              <a:lstStyle/>
              <a:p>
                <a:endParaRPr lang="zh-CN" altLang="en-US"/>
              </a:p>
            </p:txBody>
          </p:sp>
          <p:sp>
            <p:nvSpPr>
              <p:cNvPr id="16" name="Freeform 47"/>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66A7E8"/>
                  </a:gs>
                </a:gsLst>
                <a:lin ang="5400000" scaled="1"/>
              </a:gradFill>
              <a:ln w="0">
                <a:noFill/>
                <a:prstDash val="solid"/>
                <a:round/>
                <a:headEnd/>
                <a:tailEnd/>
              </a:ln>
            </p:spPr>
            <p:txBody>
              <a:bodyPr/>
              <a:lstStyle/>
              <a:p>
                <a:endParaRPr lang="zh-CN" altLang="en-US"/>
              </a:p>
            </p:txBody>
          </p:sp>
        </p:grpSp>
        <p:sp>
          <p:nvSpPr>
            <p:cNvPr id="14" name="Text Box 48"/>
            <p:cNvSpPr txBox="1">
              <a:spLocks noChangeArrowheads="1"/>
            </p:cNvSpPr>
            <p:nvPr/>
          </p:nvSpPr>
          <p:spPr bwMode="gray">
            <a:xfrm>
              <a:off x="4067" y="2028"/>
              <a:ext cx="164" cy="198"/>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B</a:t>
              </a:r>
            </a:p>
          </p:txBody>
        </p:sp>
      </p:grpSp>
      <p:sp>
        <p:nvSpPr>
          <p:cNvPr id="17" name="Text Box 49"/>
          <p:cNvSpPr txBox="1">
            <a:spLocks noChangeArrowheads="1"/>
          </p:cNvSpPr>
          <p:nvPr/>
        </p:nvSpPr>
        <p:spPr bwMode="black">
          <a:xfrm>
            <a:off x="1071538" y="2080342"/>
            <a:ext cx="3048000" cy="400110"/>
          </a:xfrm>
          <a:prstGeom prst="rect">
            <a:avLst/>
          </a:prstGeom>
          <a:noFill/>
          <a:ln w="9525">
            <a:noFill/>
            <a:miter lim="800000"/>
            <a:headEnd/>
            <a:tailEnd/>
          </a:ln>
          <a:effectLst/>
        </p:spPr>
        <p:txBody>
          <a:bodyPr>
            <a:spAutoFit/>
          </a:bodyPr>
          <a:lstStyle/>
          <a:p>
            <a:pPr algn="r" eaLnBrk="0" hangingPunct="0"/>
            <a:r>
              <a:rPr lang="zh-CN" altLang="en-US" sz="2000" b="1" dirty="0">
                <a:solidFill>
                  <a:schemeClr val="tx2">
                    <a:lumMod val="95000"/>
                    <a:lumOff val="5000"/>
                  </a:schemeClr>
                </a:solidFill>
                <a:ea typeface="宋体" charset="-122"/>
              </a:rPr>
              <a:t>创建相互联系的公共知识</a:t>
            </a:r>
            <a:endParaRPr lang="en-US" altLang="zh-CN" sz="2000" b="1" dirty="0">
              <a:solidFill>
                <a:schemeClr val="tx2">
                  <a:lumMod val="95000"/>
                  <a:lumOff val="5000"/>
                </a:schemeClr>
              </a:solidFill>
              <a:ea typeface="宋体" charset="-122"/>
            </a:endParaRPr>
          </a:p>
        </p:txBody>
      </p:sp>
      <p:sp>
        <p:nvSpPr>
          <p:cNvPr id="18" name="Rectangle 50"/>
          <p:cNvSpPr>
            <a:spLocks noChangeArrowheads="1"/>
          </p:cNvSpPr>
          <p:nvPr/>
        </p:nvSpPr>
        <p:spPr bwMode="invGray">
          <a:xfrm>
            <a:off x="0" y="2823453"/>
            <a:ext cx="5686425" cy="720725"/>
          </a:xfrm>
          <a:prstGeom prst="rect">
            <a:avLst/>
          </a:prstGeom>
          <a:gradFill rotWithShape="1">
            <a:gsLst>
              <a:gs pos="0">
                <a:schemeClr val="bg1"/>
              </a:gs>
              <a:gs pos="100000">
                <a:srgbClr val="9942E0"/>
              </a:gs>
            </a:gsLst>
            <a:lin ang="0" scaled="1"/>
          </a:gradFill>
          <a:ln w="9525" algn="ctr">
            <a:noFill/>
            <a:miter lim="800000"/>
            <a:headEnd/>
            <a:tailEnd/>
          </a:ln>
          <a:effectLst/>
        </p:spPr>
        <p:txBody>
          <a:bodyPr wrap="none" anchor="ctr"/>
          <a:lstStyle/>
          <a:p>
            <a:endParaRPr lang="zh-CN" altLang="en-US"/>
          </a:p>
        </p:txBody>
      </p:sp>
      <p:grpSp>
        <p:nvGrpSpPr>
          <p:cNvPr id="19" name="Group 51"/>
          <p:cNvGrpSpPr>
            <a:grpSpLocks/>
          </p:cNvGrpSpPr>
          <p:nvPr/>
        </p:nvGrpSpPr>
        <p:grpSpPr bwMode="auto">
          <a:xfrm>
            <a:off x="5021263" y="2632199"/>
            <a:ext cx="1098550" cy="1012825"/>
            <a:chOff x="3552" y="3339"/>
            <a:chExt cx="412" cy="392"/>
          </a:xfrm>
        </p:grpSpPr>
        <p:grpSp>
          <p:nvGrpSpPr>
            <p:cNvPr id="20" name="Group 52"/>
            <p:cNvGrpSpPr>
              <a:grpSpLocks/>
            </p:cNvGrpSpPr>
            <p:nvPr/>
          </p:nvGrpSpPr>
          <p:grpSpPr bwMode="auto">
            <a:xfrm>
              <a:off x="3552" y="3339"/>
              <a:ext cx="412" cy="392"/>
              <a:chOff x="2016" y="1920"/>
              <a:chExt cx="1680" cy="1680"/>
            </a:xfrm>
          </p:grpSpPr>
          <p:sp>
            <p:nvSpPr>
              <p:cNvPr id="22" name="Oval 53"/>
              <p:cNvSpPr>
                <a:spLocks noChangeArrowheads="1"/>
              </p:cNvSpPr>
              <p:nvPr/>
            </p:nvSpPr>
            <p:spPr bwMode="gray">
              <a:xfrm>
                <a:off x="2016" y="1920"/>
                <a:ext cx="1680" cy="1680"/>
              </a:xfrm>
              <a:prstGeom prst="ellipse">
                <a:avLst/>
              </a:prstGeom>
              <a:gradFill rotWithShape="1">
                <a:gsLst>
                  <a:gs pos="0">
                    <a:srgbClr val="9966FF"/>
                  </a:gs>
                  <a:gs pos="100000">
                    <a:srgbClr val="9966FF">
                      <a:gamma/>
                      <a:shade val="24314"/>
                      <a:invGamma/>
                    </a:srgbClr>
                  </a:gs>
                </a:gsLst>
                <a:lin ang="5400000" scaled="1"/>
              </a:gradFill>
              <a:ln w="9525">
                <a:noFill/>
                <a:round/>
                <a:headEnd/>
                <a:tailEnd/>
              </a:ln>
              <a:effectLst/>
            </p:spPr>
            <p:txBody>
              <a:bodyPr wrap="none" anchor="ctr"/>
              <a:lstStyle/>
              <a:p>
                <a:endParaRPr lang="zh-CN" altLang="en-US"/>
              </a:p>
            </p:txBody>
          </p:sp>
          <p:sp>
            <p:nvSpPr>
              <p:cNvPr id="23" name="Freeform 54"/>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9966FF"/>
                  </a:gs>
                </a:gsLst>
                <a:lin ang="5400000" scaled="1"/>
              </a:gradFill>
              <a:ln w="0">
                <a:noFill/>
                <a:prstDash val="solid"/>
                <a:round/>
                <a:headEnd/>
                <a:tailEnd/>
              </a:ln>
            </p:spPr>
            <p:txBody>
              <a:bodyPr/>
              <a:lstStyle/>
              <a:p>
                <a:endParaRPr lang="zh-CN" altLang="en-US"/>
              </a:p>
            </p:txBody>
          </p:sp>
        </p:grpSp>
        <p:sp>
          <p:nvSpPr>
            <p:cNvPr id="21" name="Text Box 55"/>
            <p:cNvSpPr txBox="1">
              <a:spLocks noChangeArrowheads="1"/>
            </p:cNvSpPr>
            <p:nvPr/>
          </p:nvSpPr>
          <p:spPr bwMode="gray">
            <a:xfrm>
              <a:off x="3683" y="3395"/>
              <a:ext cx="152" cy="177"/>
            </a:xfrm>
            <a:prstGeom prst="rect">
              <a:avLst/>
            </a:prstGeom>
            <a:noFill/>
            <a:ln w="9525" algn="ctr">
              <a:noFill/>
              <a:miter lim="800000"/>
              <a:headEnd/>
              <a:tailEnd/>
            </a:ln>
            <a:effectLst/>
          </p:spPr>
          <p:txBody>
            <a:bodyPr wrap="none">
              <a:spAutoFit/>
            </a:bodyPr>
            <a:lstStyle/>
            <a:p>
              <a:pPr eaLnBrk="0" hangingPunct="0"/>
              <a:r>
                <a:rPr lang="en-US" altLang="zh-CN" sz="2400" b="1" dirty="0">
                  <a:solidFill>
                    <a:srgbClr val="000000"/>
                  </a:solidFill>
                  <a:effectLst>
                    <a:outerShdw blurRad="38100" dist="38100" dir="2700000" algn="tl">
                      <a:srgbClr val="FFFFFF"/>
                    </a:outerShdw>
                  </a:effectLst>
                  <a:latin typeface="Verdana" pitchFamily="34" charset="0"/>
                  <a:ea typeface="宋体" charset="-122"/>
                </a:rPr>
                <a:t>C</a:t>
              </a:r>
            </a:p>
          </p:txBody>
        </p:sp>
      </p:grpSp>
      <p:sp>
        <p:nvSpPr>
          <p:cNvPr id="24" name="Text Box 56"/>
          <p:cNvSpPr txBox="1">
            <a:spLocks noChangeArrowheads="1"/>
          </p:cNvSpPr>
          <p:nvPr/>
        </p:nvSpPr>
        <p:spPr bwMode="black">
          <a:xfrm>
            <a:off x="1357290" y="2999665"/>
            <a:ext cx="3519510"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深入的知识加工过程 </a:t>
            </a:r>
          </a:p>
        </p:txBody>
      </p:sp>
      <p:sp>
        <p:nvSpPr>
          <p:cNvPr id="25" name="Rectangle 57"/>
          <p:cNvSpPr>
            <a:spLocks noChangeArrowheads="1"/>
          </p:cNvSpPr>
          <p:nvPr/>
        </p:nvSpPr>
        <p:spPr bwMode="invGray">
          <a:xfrm>
            <a:off x="0" y="3768279"/>
            <a:ext cx="6392863" cy="719137"/>
          </a:xfrm>
          <a:prstGeom prst="rect">
            <a:avLst/>
          </a:prstGeom>
          <a:gradFill rotWithShape="1">
            <a:gsLst>
              <a:gs pos="0">
                <a:schemeClr val="bg1"/>
              </a:gs>
              <a:gs pos="100000">
                <a:srgbClr val="33AD8A"/>
              </a:gs>
            </a:gsLst>
            <a:lin ang="0" scaled="1"/>
          </a:gradFill>
          <a:ln w="9525" algn="ctr">
            <a:noFill/>
            <a:miter lim="800000"/>
            <a:headEnd/>
            <a:tailEnd/>
          </a:ln>
          <a:effectLst/>
        </p:spPr>
        <p:txBody>
          <a:bodyPr wrap="none" anchor="ctr"/>
          <a:lstStyle/>
          <a:p>
            <a:endParaRPr lang="zh-CN" altLang="en-US"/>
          </a:p>
        </p:txBody>
      </p:sp>
      <p:grpSp>
        <p:nvGrpSpPr>
          <p:cNvPr id="26" name="Group 58"/>
          <p:cNvGrpSpPr>
            <a:grpSpLocks/>
          </p:cNvGrpSpPr>
          <p:nvPr/>
        </p:nvGrpSpPr>
        <p:grpSpPr bwMode="auto">
          <a:xfrm>
            <a:off x="5678488" y="3561953"/>
            <a:ext cx="1103312" cy="1019175"/>
            <a:chOff x="2016" y="1920"/>
            <a:chExt cx="1680" cy="1680"/>
          </a:xfrm>
        </p:grpSpPr>
        <p:sp>
          <p:nvSpPr>
            <p:cNvPr id="27" name="Oval 59"/>
            <p:cNvSpPr>
              <a:spLocks noChangeArrowheads="1"/>
            </p:cNvSpPr>
            <p:nvPr/>
          </p:nvSpPr>
          <p:spPr bwMode="gray">
            <a:xfrm>
              <a:off x="2016" y="1920"/>
              <a:ext cx="1680" cy="1680"/>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8"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29" name="Text Box 61"/>
          <p:cNvSpPr txBox="1">
            <a:spLocks noChangeArrowheads="1"/>
          </p:cNvSpPr>
          <p:nvPr/>
        </p:nvSpPr>
        <p:spPr bwMode="gray">
          <a:xfrm>
            <a:off x="6113463" y="3573016"/>
            <a:ext cx="436562" cy="457200"/>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D</a:t>
            </a:r>
          </a:p>
        </p:txBody>
      </p:sp>
      <p:sp>
        <p:nvSpPr>
          <p:cNvPr id="30" name="Text Box 62"/>
          <p:cNvSpPr txBox="1">
            <a:spLocks noChangeArrowheads="1"/>
          </p:cNvSpPr>
          <p:nvPr/>
        </p:nvSpPr>
        <p:spPr bwMode="black">
          <a:xfrm>
            <a:off x="-500098" y="3933056"/>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升华与思想改进</a:t>
            </a:r>
            <a:endParaRPr lang="en-US" altLang="zh-CN" sz="2000" b="1" dirty="0">
              <a:solidFill>
                <a:schemeClr val="tx2">
                  <a:lumMod val="95000"/>
                  <a:lumOff val="5000"/>
                </a:schemeClr>
              </a:solidFill>
              <a:ea typeface="宋体" charset="-122"/>
            </a:endParaRPr>
          </a:p>
        </p:txBody>
      </p:sp>
      <p:sp>
        <p:nvSpPr>
          <p:cNvPr id="31" name="Rectangle 57"/>
          <p:cNvSpPr>
            <a:spLocks noChangeArrowheads="1"/>
          </p:cNvSpPr>
          <p:nvPr/>
        </p:nvSpPr>
        <p:spPr bwMode="invGray">
          <a:xfrm>
            <a:off x="4778" y="4731984"/>
            <a:ext cx="6638924" cy="695323"/>
          </a:xfrm>
          <a:prstGeom prst="rect">
            <a:avLst/>
          </a:prstGeom>
          <a:gradFill flip="none" rotWithShape="1">
            <a:gsLst>
              <a:gs pos="0">
                <a:srgbClr val="5E9EFF"/>
              </a:gs>
              <a:gs pos="39999">
                <a:srgbClr val="85C2FF"/>
              </a:gs>
              <a:gs pos="70000">
                <a:srgbClr val="C4D6EB"/>
              </a:gs>
              <a:gs pos="100000">
                <a:schemeClr val="accent3"/>
              </a:gs>
            </a:gsLst>
            <a:lin ang="10800000" scaled="1"/>
            <a:tileRect/>
          </a:gradFill>
          <a:ln w="9525" algn="ctr">
            <a:noFill/>
            <a:miter lim="800000"/>
            <a:headEnd/>
            <a:tailEnd/>
          </a:ln>
          <a:effectLst/>
        </p:spPr>
        <p:txBody>
          <a:bodyPr wrap="none" anchor="ctr"/>
          <a:lstStyle/>
          <a:p>
            <a:endParaRPr lang="zh-CN" altLang="en-US"/>
          </a:p>
        </p:txBody>
      </p:sp>
      <p:grpSp>
        <p:nvGrpSpPr>
          <p:cNvPr id="32" name="Group 58"/>
          <p:cNvGrpSpPr>
            <a:grpSpLocks/>
          </p:cNvGrpSpPr>
          <p:nvPr/>
        </p:nvGrpSpPr>
        <p:grpSpPr bwMode="auto">
          <a:xfrm>
            <a:off x="6469084" y="4570065"/>
            <a:ext cx="1103312" cy="1019175"/>
            <a:chOff x="2016" y="1920"/>
            <a:chExt cx="1680" cy="1680"/>
          </a:xfrm>
        </p:grpSpPr>
        <p:sp>
          <p:nvSpPr>
            <p:cNvPr id="33" name="Oval 59"/>
            <p:cNvSpPr>
              <a:spLocks noChangeArrowheads="1"/>
            </p:cNvSpPr>
            <p:nvPr/>
          </p:nvSpPr>
          <p:spPr bwMode="gray">
            <a:xfrm>
              <a:off x="2016" y="1920"/>
              <a:ext cx="1680" cy="1680"/>
            </a:xfrm>
            <a:prstGeom prst="ellipse">
              <a:avLst/>
            </a:prstGeom>
            <a:gradFill rotWithShape="1">
              <a:gsLst>
                <a:gs pos="0">
                  <a:srgbClr val="FFFF00"/>
                </a:gs>
                <a:gs pos="25000">
                  <a:srgbClr val="21D6E0"/>
                </a:gs>
                <a:gs pos="75000">
                  <a:srgbClr val="0087E6"/>
                </a:gs>
                <a:gs pos="100000">
                  <a:srgbClr val="005CBF"/>
                </a:gs>
              </a:gsLst>
              <a:lin ang="5400000" scaled="0"/>
            </a:gradFill>
            <a:ln w="9525">
              <a:noFill/>
              <a:round/>
              <a:headEnd/>
              <a:tailEnd/>
            </a:ln>
            <a:effectLst/>
          </p:spPr>
          <p:txBody>
            <a:bodyPr wrap="none" anchor="ctr"/>
            <a:lstStyle/>
            <a:p>
              <a:endParaRPr lang="zh-CN" altLang="en-US"/>
            </a:p>
          </p:txBody>
        </p:sp>
        <p:sp>
          <p:nvSpPr>
            <p:cNvPr id="34"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35" name="Text Box 61"/>
          <p:cNvSpPr txBox="1">
            <a:spLocks noChangeArrowheads="1"/>
          </p:cNvSpPr>
          <p:nvPr/>
        </p:nvSpPr>
        <p:spPr bwMode="gray">
          <a:xfrm>
            <a:off x="6786578" y="4589108"/>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E</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
        <p:nvSpPr>
          <p:cNvPr id="36" name="Text Box 62"/>
          <p:cNvSpPr txBox="1">
            <a:spLocks noChangeArrowheads="1"/>
          </p:cNvSpPr>
          <p:nvPr/>
        </p:nvSpPr>
        <p:spPr bwMode="black">
          <a:xfrm>
            <a:off x="285720" y="4874860"/>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rgbClr val="FF0000"/>
                </a:solidFill>
                <a:ea typeface="宋体" charset="-122"/>
              </a:rPr>
              <a:t>个人档案和群体档案；思想的演进历程</a:t>
            </a:r>
            <a:endParaRPr lang="en-US" altLang="zh-CN" sz="2000" b="1" dirty="0">
              <a:solidFill>
                <a:srgbClr val="FF0000"/>
              </a:solidFill>
              <a:ea typeface="宋体" charset="-122"/>
            </a:endParaRPr>
          </a:p>
        </p:txBody>
      </p:sp>
      <p:sp>
        <p:nvSpPr>
          <p:cNvPr id="38" name="TextBox 37"/>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
        <p:nvSpPr>
          <p:cNvPr id="39" name="Oval 59"/>
          <p:cNvSpPr>
            <a:spLocks noChangeArrowheads="1"/>
          </p:cNvSpPr>
          <p:nvPr/>
        </p:nvSpPr>
        <p:spPr bwMode="gray">
          <a:xfrm>
            <a:off x="7281738" y="5549297"/>
            <a:ext cx="1103312" cy="1019175"/>
          </a:xfrm>
          <a:prstGeom prst="ellipse">
            <a:avLst/>
          </a:prstGeom>
          <a:gradFill rotWithShape="1">
            <a:gsLst>
              <a:gs pos="0">
                <a:srgbClr val="92D050"/>
              </a:gs>
              <a:gs pos="100000">
                <a:schemeClr val="accent5">
                  <a:lumMod val="50000"/>
                </a:schemeClr>
              </a:gs>
            </a:gsLst>
            <a:lin ang="5400000" scaled="1"/>
          </a:gradFill>
          <a:ln w="9525">
            <a:noFill/>
            <a:round/>
            <a:headEnd/>
            <a:tailEnd/>
          </a:ln>
          <a:effectLst/>
        </p:spPr>
        <p:txBody>
          <a:bodyPr wrap="none" anchor="ctr"/>
          <a:lstStyle/>
          <a:p>
            <a:endParaRPr lang="zh-CN" altLang="en-US"/>
          </a:p>
        </p:txBody>
      </p:sp>
      <p:sp>
        <p:nvSpPr>
          <p:cNvPr id="46" name="Freeform 60"/>
          <p:cNvSpPr>
            <a:spLocks/>
          </p:cNvSpPr>
          <p:nvPr/>
        </p:nvSpPr>
        <p:spPr bwMode="gray">
          <a:xfrm>
            <a:off x="7407831" y="5579249"/>
            <a:ext cx="851126" cy="384617"/>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92D050"/>
              </a:gs>
              <a:gs pos="100000">
                <a:schemeClr val="bg1">
                  <a:lumMod val="85000"/>
                </a:schemeClr>
              </a:gs>
            </a:gsLst>
            <a:lin ang="5400000" scaled="1"/>
          </a:gradFill>
          <a:ln w="0">
            <a:noFill/>
            <a:prstDash val="solid"/>
            <a:round/>
            <a:headEnd/>
            <a:tailEnd/>
          </a:ln>
        </p:spPr>
        <p:txBody>
          <a:bodyPr/>
          <a:lstStyle/>
          <a:p>
            <a:endParaRPr lang="zh-CN" altLang="en-US"/>
          </a:p>
        </p:txBody>
      </p:sp>
      <p:sp>
        <p:nvSpPr>
          <p:cNvPr id="45" name="Text Box 62"/>
          <p:cNvSpPr txBox="1">
            <a:spLocks noChangeArrowheads="1"/>
          </p:cNvSpPr>
          <p:nvPr/>
        </p:nvSpPr>
        <p:spPr bwMode="black">
          <a:xfrm>
            <a:off x="438120" y="5882972"/>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smtClean="0">
                <a:solidFill>
                  <a:schemeClr val="tx2">
                    <a:lumMod val="95000"/>
                    <a:lumOff val="5000"/>
                  </a:schemeClr>
                </a:solidFill>
                <a:ea typeface="宋体" charset="-122"/>
              </a:rPr>
              <a:t>蕴涵式的促进性评价</a:t>
            </a:r>
            <a:endParaRPr lang="en-US" altLang="zh-CN" sz="2000" b="1" dirty="0">
              <a:solidFill>
                <a:schemeClr val="tx2">
                  <a:lumMod val="95000"/>
                  <a:lumOff val="5000"/>
                </a:schemeClr>
              </a:solidFill>
              <a:ea typeface="宋体" charset="-122"/>
            </a:endParaRPr>
          </a:p>
        </p:txBody>
      </p:sp>
      <p:sp>
        <p:nvSpPr>
          <p:cNvPr id="44" name="Text Box 61"/>
          <p:cNvSpPr txBox="1">
            <a:spLocks noChangeArrowheads="1"/>
          </p:cNvSpPr>
          <p:nvPr/>
        </p:nvSpPr>
        <p:spPr bwMode="gray">
          <a:xfrm>
            <a:off x="7636064" y="5652139"/>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F</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Tree>
    <p:extLst>
      <p:ext uri="{BB962C8B-B14F-4D97-AF65-F5344CB8AC3E}">
        <p14:creationId xmlns:p14="http://schemas.microsoft.com/office/powerpoint/2010/main" val="1579469933"/>
      </p:ext>
    </p:extLst>
  </p:cSld>
  <p:clrMapOvr>
    <a:masterClrMapping/>
  </p:clrMapOvr>
  <p:transition>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个人档案和群体档案；思想的演进历程</a:t>
            </a:r>
          </a:p>
        </p:txBody>
      </p:sp>
      <p:sp>
        <p:nvSpPr>
          <p:cNvPr id="3" name="内容占位符 2"/>
          <p:cNvSpPr>
            <a:spLocks noGrp="1"/>
          </p:cNvSpPr>
          <p:nvPr>
            <p:ph idx="1"/>
          </p:nvPr>
        </p:nvSpPr>
        <p:spPr>
          <a:xfrm>
            <a:off x="395536" y="1124744"/>
            <a:ext cx="8229600" cy="5248275"/>
          </a:xfrm>
        </p:spPr>
        <p:txBody>
          <a:bodyPr/>
          <a:lstStyle/>
          <a:p>
            <a:r>
              <a:rPr lang="zh-CN" altLang="en-US" sz="2400" dirty="0" smtClean="0">
                <a:solidFill>
                  <a:srgbClr val="FF0000"/>
                </a:solidFill>
              </a:rPr>
              <a:t>档案</a:t>
            </a:r>
            <a:r>
              <a:rPr lang="zh-CN" altLang="en-US" sz="2400" dirty="0">
                <a:solidFill>
                  <a:srgbClr val="FF0000"/>
                </a:solidFill>
              </a:rPr>
              <a:t>袋式的过程评价</a:t>
            </a:r>
            <a:r>
              <a:rPr lang="zh-CN" altLang="en-US" sz="2400" dirty="0">
                <a:solidFill>
                  <a:schemeClr val="tx2"/>
                </a:solidFill>
              </a:rPr>
              <a:t>是当前流行的一种新</a:t>
            </a:r>
            <a:r>
              <a:rPr lang="zh-CN" altLang="en-US" sz="2400" dirty="0" smtClean="0">
                <a:solidFill>
                  <a:schemeClr val="tx2"/>
                </a:solidFill>
              </a:rPr>
              <a:t>学习评价</a:t>
            </a:r>
            <a:r>
              <a:rPr lang="zh-CN" altLang="en-US" sz="2400" dirty="0">
                <a:solidFill>
                  <a:schemeClr val="tx2"/>
                </a:solidFill>
              </a:rPr>
              <a:t>方式。</a:t>
            </a:r>
            <a:r>
              <a:rPr lang="en-US" altLang="zh-CN" sz="2400" dirty="0">
                <a:solidFill>
                  <a:schemeClr val="tx2"/>
                </a:solidFill>
              </a:rPr>
              <a:t>CSILE/KF</a:t>
            </a:r>
            <a:r>
              <a:rPr lang="zh-CN" altLang="en-US" sz="2400" dirty="0">
                <a:solidFill>
                  <a:schemeClr val="tx2"/>
                </a:solidFill>
              </a:rPr>
              <a:t>可以支持</a:t>
            </a:r>
            <a:r>
              <a:rPr lang="zh-CN" altLang="en-US" sz="2400" dirty="0">
                <a:solidFill>
                  <a:srgbClr val="FF0000"/>
                </a:solidFill>
              </a:rPr>
              <a:t>个人档案</a:t>
            </a:r>
            <a:r>
              <a:rPr lang="zh-CN" altLang="en-US" sz="2400" dirty="0">
                <a:solidFill>
                  <a:schemeClr val="tx2"/>
                </a:solidFill>
              </a:rPr>
              <a:t>和</a:t>
            </a:r>
            <a:r>
              <a:rPr lang="zh-CN" altLang="en-US" sz="2400" dirty="0">
                <a:solidFill>
                  <a:srgbClr val="FF0000"/>
                </a:solidFill>
              </a:rPr>
              <a:t>群体档案</a:t>
            </a:r>
            <a:r>
              <a:rPr lang="zh-CN" altLang="en-US" sz="2400" dirty="0" smtClean="0">
                <a:solidFill>
                  <a:schemeClr val="tx2"/>
                </a:solidFill>
              </a:rPr>
              <a:t>的创建</a:t>
            </a:r>
            <a:r>
              <a:rPr lang="zh-CN" altLang="en-US" sz="2400" dirty="0">
                <a:solidFill>
                  <a:schemeClr val="tx2"/>
                </a:solidFill>
              </a:rPr>
              <a:t>和</a:t>
            </a:r>
            <a:r>
              <a:rPr lang="zh-CN" altLang="en-US" sz="2400" dirty="0" smtClean="0">
                <a:solidFill>
                  <a:schemeClr val="tx2"/>
                </a:solidFill>
              </a:rPr>
              <a:t>保留。</a:t>
            </a:r>
            <a:endParaRPr lang="en-US" altLang="zh-CN" sz="2400" dirty="0" smtClean="0">
              <a:solidFill>
                <a:schemeClr val="tx2"/>
              </a:solidFill>
            </a:endParaRPr>
          </a:p>
          <a:p>
            <a:r>
              <a:rPr lang="zh-CN" altLang="en-US" sz="2400" dirty="0">
                <a:solidFill>
                  <a:schemeClr val="tx2"/>
                </a:solidFill>
              </a:rPr>
              <a:t>在</a:t>
            </a:r>
            <a:r>
              <a:rPr lang="en-US" altLang="zh-CN" sz="2400" dirty="0">
                <a:solidFill>
                  <a:schemeClr val="tx2"/>
                </a:solidFill>
              </a:rPr>
              <a:t>CSILE/KF</a:t>
            </a:r>
            <a:r>
              <a:rPr lang="zh-CN" altLang="en-US" sz="2400" dirty="0">
                <a:solidFill>
                  <a:schemeClr val="tx2"/>
                </a:solidFill>
              </a:rPr>
              <a:t>的数据库中，各个参与者发表的内容自然而然地反映了每个人的贡献，以及各小组在每个成员的贡献的基础上达到的团体成就水平。</a:t>
            </a:r>
            <a:r>
              <a:rPr lang="zh-CN" altLang="en-US" sz="2400" dirty="0">
                <a:solidFill>
                  <a:srgbClr val="FF0000"/>
                </a:solidFill>
              </a:rPr>
              <a:t>档案袋是学习者个人或小组创建的一种新视窗</a:t>
            </a:r>
            <a:r>
              <a:rPr lang="zh-CN" altLang="en-US" sz="2400" dirty="0">
                <a:solidFill>
                  <a:schemeClr val="tx2"/>
                </a:solidFill>
              </a:rPr>
              <a:t>，学习者在整个探究过程中可以有意识地从自己所写的短文中选择代表性作品复制到档案袋视窗中，展现自己的主要工作。这有利于学习者的</a:t>
            </a:r>
            <a:r>
              <a:rPr lang="zh-CN" altLang="en-US" sz="2400" dirty="0">
                <a:solidFill>
                  <a:srgbClr val="FF0000"/>
                </a:solidFill>
              </a:rPr>
              <a:t>自我反思、自我评价以及同伴互评</a:t>
            </a:r>
            <a:r>
              <a:rPr lang="zh-CN" altLang="en-US" sz="2400" dirty="0">
                <a:solidFill>
                  <a:schemeClr val="tx2"/>
                </a:solidFill>
              </a:rPr>
              <a:t>，也便于教师和研究者对学习者的思想演进过程进行评价分析</a:t>
            </a:r>
            <a:r>
              <a:rPr lang="zh-CN" altLang="en-US" sz="2400" dirty="0" smtClean="0">
                <a:solidFill>
                  <a:schemeClr val="tx2"/>
                </a:solidFill>
              </a:rPr>
              <a:t>。</a:t>
            </a:r>
            <a:endParaRPr lang="en-US" altLang="zh-CN" sz="2400" dirty="0" smtClean="0">
              <a:solidFill>
                <a:schemeClr val="tx2"/>
              </a:solidFill>
            </a:endParaRPr>
          </a:p>
          <a:p>
            <a:endParaRPr lang="zh-CN" altLang="en-US" sz="2400" dirty="0">
              <a:solidFill>
                <a:schemeClr val="tx2"/>
              </a:solidFill>
            </a:endParaRPr>
          </a:p>
        </p:txBody>
      </p:sp>
      <p:sp>
        <p:nvSpPr>
          <p:cNvPr id="39" name="TextBox 38"/>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Tree>
    <p:extLst>
      <p:ext uri="{BB962C8B-B14F-4D97-AF65-F5344CB8AC3E}">
        <p14:creationId xmlns:p14="http://schemas.microsoft.com/office/powerpoint/2010/main" val="4020439289"/>
      </p:ext>
    </p:extLst>
  </p:cSld>
  <p:clrMapOvr>
    <a:masterClrMapping/>
  </p:clrMapOvr>
  <p:transition>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57"/>
          <p:cNvSpPr>
            <a:spLocks noChangeArrowheads="1"/>
          </p:cNvSpPr>
          <p:nvPr/>
        </p:nvSpPr>
        <p:spPr bwMode="invGray">
          <a:xfrm>
            <a:off x="0" y="5740096"/>
            <a:ext cx="7572396" cy="695323"/>
          </a:xfrm>
          <a:prstGeom prst="rect">
            <a:avLst/>
          </a:prstGeom>
          <a:gradFill flip="none" rotWithShape="1">
            <a:gsLst>
              <a:gs pos="0">
                <a:srgbClr val="92D050"/>
              </a:gs>
              <a:gs pos="39999">
                <a:srgbClr val="A9DA74"/>
              </a:gs>
              <a:gs pos="70000">
                <a:srgbClr val="D0E0D7"/>
              </a:gs>
              <a:gs pos="100000">
                <a:srgbClr val="F3F7F5"/>
              </a:gs>
            </a:gsLst>
            <a:lin ang="10800000" scaled="1"/>
            <a:tileRect/>
          </a:gradFill>
          <a:ln w="9525" algn="ctr">
            <a:noFill/>
            <a:miter lim="800000"/>
            <a:headEnd/>
            <a:tailEnd/>
          </a:ln>
          <a:effectLst/>
        </p:spPr>
        <p:txBody>
          <a:bodyPr wrap="none" anchor="ctr"/>
          <a:lstStyle/>
          <a:p>
            <a:endParaRPr lang="zh-CN" altLang="en-US"/>
          </a:p>
        </p:txBody>
      </p:sp>
      <p:sp>
        <p:nvSpPr>
          <p:cNvPr id="37" name="Oval 59"/>
          <p:cNvSpPr>
            <a:spLocks noChangeArrowheads="1"/>
          </p:cNvSpPr>
          <p:nvPr/>
        </p:nvSpPr>
        <p:spPr bwMode="gray">
          <a:xfrm>
            <a:off x="6429388" y="4570065"/>
            <a:ext cx="1103312" cy="1019175"/>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 name="标题 1"/>
          <p:cNvSpPr>
            <a:spLocks noGrp="1"/>
          </p:cNvSpPr>
          <p:nvPr>
            <p:ph type="title"/>
          </p:nvPr>
        </p:nvSpPr>
        <p:spPr/>
        <p:txBody>
          <a:bodyPr/>
          <a:lstStyle/>
          <a:p>
            <a:r>
              <a:rPr lang="zh-CN" altLang="en-US" b="1" dirty="0" smtClean="0"/>
              <a:t>设计思路和基本功能</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Rectangle 43"/>
          <p:cNvSpPr>
            <a:spLocks noChangeArrowheads="1"/>
          </p:cNvSpPr>
          <p:nvPr/>
        </p:nvSpPr>
        <p:spPr bwMode="invGray">
          <a:xfrm>
            <a:off x="0" y="1916832"/>
            <a:ext cx="4665663" cy="719137"/>
          </a:xfrm>
          <a:prstGeom prst="rect">
            <a:avLst/>
          </a:prstGeom>
          <a:gradFill rotWithShape="1">
            <a:gsLst>
              <a:gs pos="0">
                <a:schemeClr val="bg1"/>
              </a:gs>
              <a:gs pos="100000">
                <a:srgbClr val="418AEB"/>
              </a:gs>
            </a:gsLst>
            <a:lin ang="0" scaled="1"/>
          </a:gradFill>
          <a:ln w="9525" algn="ctr">
            <a:noFill/>
            <a:miter lim="800000"/>
            <a:headEnd/>
            <a:tailEnd/>
          </a:ln>
          <a:effectLst/>
        </p:spPr>
        <p:txBody>
          <a:bodyPr wrap="none" anchor="ctr"/>
          <a:lstStyle/>
          <a:p>
            <a:endParaRPr lang="zh-CN" altLang="en-US"/>
          </a:p>
        </p:txBody>
      </p:sp>
      <p:sp>
        <p:nvSpPr>
          <p:cNvPr id="5" name="Rectangle 36"/>
          <p:cNvSpPr>
            <a:spLocks noChangeArrowheads="1"/>
          </p:cNvSpPr>
          <p:nvPr/>
        </p:nvSpPr>
        <p:spPr bwMode="invGray">
          <a:xfrm>
            <a:off x="0" y="980728"/>
            <a:ext cx="4222750" cy="719138"/>
          </a:xfrm>
          <a:prstGeom prst="rect">
            <a:avLst/>
          </a:prstGeom>
          <a:gradFill rotWithShape="1">
            <a:gsLst>
              <a:gs pos="0">
                <a:schemeClr val="bg1"/>
              </a:gs>
              <a:gs pos="100000">
                <a:srgbClr val="E98931"/>
              </a:gs>
            </a:gsLst>
            <a:lin ang="0" scaled="1"/>
          </a:gradFill>
          <a:ln w="9525" algn="ctr">
            <a:noFill/>
            <a:miter lim="800000"/>
            <a:headEnd/>
            <a:tailEnd/>
          </a:ln>
          <a:effectLst/>
        </p:spPr>
        <p:txBody>
          <a:bodyPr wrap="none" anchor="ctr"/>
          <a:lstStyle/>
          <a:p>
            <a:endParaRPr lang="zh-CN" altLang="en-US"/>
          </a:p>
        </p:txBody>
      </p:sp>
      <p:grpSp>
        <p:nvGrpSpPr>
          <p:cNvPr id="6" name="Group 37"/>
          <p:cNvGrpSpPr>
            <a:grpSpLocks/>
          </p:cNvGrpSpPr>
          <p:nvPr/>
        </p:nvGrpSpPr>
        <p:grpSpPr bwMode="auto">
          <a:xfrm>
            <a:off x="3668713" y="764704"/>
            <a:ext cx="1098550" cy="1001712"/>
            <a:chOff x="1488" y="1968"/>
            <a:chExt cx="432" cy="432"/>
          </a:xfrm>
        </p:grpSpPr>
        <p:grpSp>
          <p:nvGrpSpPr>
            <p:cNvPr id="7" name="Group 38"/>
            <p:cNvGrpSpPr>
              <a:grpSpLocks/>
            </p:cNvGrpSpPr>
            <p:nvPr/>
          </p:nvGrpSpPr>
          <p:grpSpPr bwMode="auto">
            <a:xfrm>
              <a:off x="1488" y="1968"/>
              <a:ext cx="432" cy="432"/>
              <a:chOff x="2016" y="1920"/>
              <a:chExt cx="1680" cy="1680"/>
            </a:xfrm>
          </p:grpSpPr>
          <p:sp>
            <p:nvSpPr>
              <p:cNvPr id="9" name="Oval 39"/>
              <p:cNvSpPr>
                <a:spLocks noChangeArrowheads="1"/>
              </p:cNvSpPr>
              <p:nvPr/>
            </p:nvSpPr>
            <p:spPr bwMode="gray">
              <a:xfrm>
                <a:off x="2016" y="1920"/>
                <a:ext cx="1680" cy="1680"/>
              </a:xfrm>
              <a:prstGeom prst="ellipse">
                <a:avLst/>
              </a:prstGeom>
              <a:gradFill rotWithShape="1">
                <a:gsLst>
                  <a:gs pos="0">
                    <a:srgbClr val="FF9900"/>
                  </a:gs>
                  <a:gs pos="100000">
                    <a:srgbClr val="FF9900">
                      <a:gamma/>
                      <a:shade val="39216"/>
                      <a:invGamma/>
                    </a:srgbClr>
                  </a:gs>
                </a:gsLst>
                <a:lin ang="5400000" scaled="1"/>
              </a:gradFill>
              <a:ln w="9525">
                <a:noFill/>
                <a:round/>
                <a:headEnd/>
                <a:tailEnd/>
              </a:ln>
              <a:effectLst/>
            </p:spPr>
            <p:txBody>
              <a:bodyPr wrap="none" anchor="ctr"/>
              <a:lstStyle/>
              <a:p>
                <a:endParaRPr lang="zh-CN" altLang="en-US"/>
              </a:p>
            </p:txBody>
          </p:sp>
          <p:sp>
            <p:nvSpPr>
              <p:cNvPr id="10" name="Freeform 4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FF9900"/>
                  </a:gs>
                </a:gsLst>
                <a:lin ang="5400000" scaled="1"/>
              </a:gradFill>
              <a:ln w="0">
                <a:noFill/>
                <a:prstDash val="solid"/>
                <a:round/>
                <a:headEnd/>
                <a:tailEnd/>
              </a:ln>
            </p:spPr>
            <p:txBody>
              <a:bodyPr/>
              <a:lstStyle/>
              <a:p>
                <a:endParaRPr lang="zh-CN" altLang="en-US"/>
              </a:p>
            </p:txBody>
          </p:sp>
        </p:grpSp>
        <p:sp>
          <p:nvSpPr>
            <p:cNvPr id="8" name="Text Box 41"/>
            <p:cNvSpPr txBox="1">
              <a:spLocks noChangeArrowheads="1"/>
            </p:cNvSpPr>
            <p:nvPr/>
          </p:nvSpPr>
          <p:spPr bwMode="gray">
            <a:xfrm>
              <a:off x="1631" y="2016"/>
              <a:ext cx="165" cy="197"/>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A</a:t>
              </a:r>
            </a:p>
          </p:txBody>
        </p:sp>
      </p:grpSp>
      <p:sp>
        <p:nvSpPr>
          <p:cNvPr id="11" name="Text Box 42"/>
          <p:cNvSpPr txBox="1">
            <a:spLocks noChangeArrowheads="1"/>
          </p:cNvSpPr>
          <p:nvPr/>
        </p:nvSpPr>
        <p:spPr bwMode="black">
          <a:xfrm>
            <a:off x="214282" y="991843"/>
            <a:ext cx="3500462" cy="707886"/>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视点多元、能力多元、团队工作</a:t>
            </a:r>
          </a:p>
        </p:txBody>
      </p:sp>
      <p:grpSp>
        <p:nvGrpSpPr>
          <p:cNvPr id="12" name="Group 44"/>
          <p:cNvGrpSpPr>
            <a:grpSpLocks/>
          </p:cNvGrpSpPr>
          <p:nvPr/>
        </p:nvGrpSpPr>
        <p:grpSpPr bwMode="auto">
          <a:xfrm>
            <a:off x="4316413" y="1700808"/>
            <a:ext cx="1087437" cy="1006475"/>
            <a:chOff x="3938" y="1968"/>
            <a:chExt cx="430" cy="437"/>
          </a:xfrm>
        </p:grpSpPr>
        <p:grpSp>
          <p:nvGrpSpPr>
            <p:cNvPr id="13" name="Group 45"/>
            <p:cNvGrpSpPr>
              <a:grpSpLocks/>
            </p:cNvGrpSpPr>
            <p:nvPr/>
          </p:nvGrpSpPr>
          <p:grpSpPr bwMode="auto">
            <a:xfrm>
              <a:off x="3938" y="1968"/>
              <a:ext cx="430" cy="437"/>
              <a:chOff x="2016" y="1920"/>
              <a:chExt cx="1680" cy="1680"/>
            </a:xfrm>
          </p:grpSpPr>
          <p:sp>
            <p:nvSpPr>
              <p:cNvPr id="15" name="Oval 46"/>
              <p:cNvSpPr>
                <a:spLocks noChangeArrowheads="1"/>
              </p:cNvSpPr>
              <p:nvPr/>
            </p:nvSpPr>
            <p:spPr bwMode="gray">
              <a:xfrm>
                <a:off x="2016" y="1920"/>
                <a:ext cx="1680" cy="1680"/>
              </a:xfrm>
              <a:prstGeom prst="ellipse">
                <a:avLst/>
              </a:prstGeom>
              <a:gradFill rotWithShape="1">
                <a:gsLst>
                  <a:gs pos="0">
                    <a:srgbClr val="4996E3"/>
                  </a:gs>
                  <a:gs pos="100000">
                    <a:srgbClr val="4996E3">
                      <a:gamma/>
                      <a:shade val="30196"/>
                      <a:invGamma/>
                    </a:srgbClr>
                  </a:gs>
                </a:gsLst>
                <a:lin ang="5400000" scaled="1"/>
              </a:gradFill>
              <a:ln w="9525">
                <a:noFill/>
                <a:round/>
                <a:headEnd/>
                <a:tailEnd/>
              </a:ln>
              <a:effectLst/>
            </p:spPr>
            <p:txBody>
              <a:bodyPr wrap="none" anchor="ctr"/>
              <a:lstStyle/>
              <a:p>
                <a:endParaRPr lang="zh-CN" altLang="en-US"/>
              </a:p>
            </p:txBody>
          </p:sp>
          <p:sp>
            <p:nvSpPr>
              <p:cNvPr id="16" name="Freeform 47"/>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66A7E8"/>
                  </a:gs>
                </a:gsLst>
                <a:lin ang="5400000" scaled="1"/>
              </a:gradFill>
              <a:ln w="0">
                <a:noFill/>
                <a:prstDash val="solid"/>
                <a:round/>
                <a:headEnd/>
                <a:tailEnd/>
              </a:ln>
            </p:spPr>
            <p:txBody>
              <a:bodyPr/>
              <a:lstStyle/>
              <a:p>
                <a:endParaRPr lang="zh-CN" altLang="en-US"/>
              </a:p>
            </p:txBody>
          </p:sp>
        </p:grpSp>
        <p:sp>
          <p:nvSpPr>
            <p:cNvPr id="14" name="Text Box 48"/>
            <p:cNvSpPr txBox="1">
              <a:spLocks noChangeArrowheads="1"/>
            </p:cNvSpPr>
            <p:nvPr/>
          </p:nvSpPr>
          <p:spPr bwMode="gray">
            <a:xfrm>
              <a:off x="4067" y="2028"/>
              <a:ext cx="164" cy="198"/>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B</a:t>
              </a:r>
            </a:p>
          </p:txBody>
        </p:sp>
      </p:grpSp>
      <p:sp>
        <p:nvSpPr>
          <p:cNvPr id="17" name="Text Box 49"/>
          <p:cNvSpPr txBox="1">
            <a:spLocks noChangeArrowheads="1"/>
          </p:cNvSpPr>
          <p:nvPr/>
        </p:nvSpPr>
        <p:spPr bwMode="black">
          <a:xfrm>
            <a:off x="1071538" y="2080342"/>
            <a:ext cx="3048000" cy="400110"/>
          </a:xfrm>
          <a:prstGeom prst="rect">
            <a:avLst/>
          </a:prstGeom>
          <a:noFill/>
          <a:ln w="9525">
            <a:noFill/>
            <a:miter lim="800000"/>
            <a:headEnd/>
            <a:tailEnd/>
          </a:ln>
          <a:effectLst/>
        </p:spPr>
        <p:txBody>
          <a:bodyPr>
            <a:spAutoFit/>
          </a:bodyPr>
          <a:lstStyle/>
          <a:p>
            <a:pPr algn="r" eaLnBrk="0" hangingPunct="0"/>
            <a:r>
              <a:rPr lang="zh-CN" altLang="en-US" sz="2000" b="1" dirty="0">
                <a:solidFill>
                  <a:schemeClr val="tx2">
                    <a:lumMod val="95000"/>
                    <a:lumOff val="5000"/>
                  </a:schemeClr>
                </a:solidFill>
                <a:ea typeface="宋体" charset="-122"/>
              </a:rPr>
              <a:t>创建相互联系的公共知识</a:t>
            </a:r>
            <a:endParaRPr lang="en-US" altLang="zh-CN" sz="2000" b="1" dirty="0">
              <a:solidFill>
                <a:schemeClr val="tx2">
                  <a:lumMod val="95000"/>
                  <a:lumOff val="5000"/>
                </a:schemeClr>
              </a:solidFill>
              <a:ea typeface="宋体" charset="-122"/>
            </a:endParaRPr>
          </a:p>
        </p:txBody>
      </p:sp>
      <p:sp>
        <p:nvSpPr>
          <p:cNvPr id="18" name="Rectangle 50"/>
          <p:cNvSpPr>
            <a:spLocks noChangeArrowheads="1"/>
          </p:cNvSpPr>
          <p:nvPr/>
        </p:nvSpPr>
        <p:spPr bwMode="invGray">
          <a:xfrm>
            <a:off x="0" y="2823453"/>
            <a:ext cx="5686425" cy="720725"/>
          </a:xfrm>
          <a:prstGeom prst="rect">
            <a:avLst/>
          </a:prstGeom>
          <a:gradFill rotWithShape="1">
            <a:gsLst>
              <a:gs pos="0">
                <a:schemeClr val="bg1"/>
              </a:gs>
              <a:gs pos="100000">
                <a:srgbClr val="9942E0"/>
              </a:gs>
            </a:gsLst>
            <a:lin ang="0" scaled="1"/>
          </a:gradFill>
          <a:ln w="9525" algn="ctr">
            <a:noFill/>
            <a:miter lim="800000"/>
            <a:headEnd/>
            <a:tailEnd/>
          </a:ln>
          <a:effectLst/>
        </p:spPr>
        <p:txBody>
          <a:bodyPr wrap="none" anchor="ctr"/>
          <a:lstStyle/>
          <a:p>
            <a:endParaRPr lang="zh-CN" altLang="en-US"/>
          </a:p>
        </p:txBody>
      </p:sp>
      <p:grpSp>
        <p:nvGrpSpPr>
          <p:cNvPr id="19" name="Group 51"/>
          <p:cNvGrpSpPr>
            <a:grpSpLocks/>
          </p:cNvGrpSpPr>
          <p:nvPr/>
        </p:nvGrpSpPr>
        <p:grpSpPr bwMode="auto">
          <a:xfrm>
            <a:off x="5021263" y="2632199"/>
            <a:ext cx="1098550" cy="1012825"/>
            <a:chOff x="3552" y="3339"/>
            <a:chExt cx="412" cy="392"/>
          </a:xfrm>
        </p:grpSpPr>
        <p:grpSp>
          <p:nvGrpSpPr>
            <p:cNvPr id="20" name="Group 52"/>
            <p:cNvGrpSpPr>
              <a:grpSpLocks/>
            </p:cNvGrpSpPr>
            <p:nvPr/>
          </p:nvGrpSpPr>
          <p:grpSpPr bwMode="auto">
            <a:xfrm>
              <a:off x="3552" y="3339"/>
              <a:ext cx="412" cy="392"/>
              <a:chOff x="2016" y="1920"/>
              <a:chExt cx="1680" cy="1680"/>
            </a:xfrm>
          </p:grpSpPr>
          <p:sp>
            <p:nvSpPr>
              <p:cNvPr id="22" name="Oval 53"/>
              <p:cNvSpPr>
                <a:spLocks noChangeArrowheads="1"/>
              </p:cNvSpPr>
              <p:nvPr/>
            </p:nvSpPr>
            <p:spPr bwMode="gray">
              <a:xfrm>
                <a:off x="2016" y="1920"/>
                <a:ext cx="1680" cy="1680"/>
              </a:xfrm>
              <a:prstGeom prst="ellipse">
                <a:avLst/>
              </a:prstGeom>
              <a:gradFill rotWithShape="1">
                <a:gsLst>
                  <a:gs pos="0">
                    <a:srgbClr val="9966FF"/>
                  </a:gs>
                  <a:gs pos="100000">
                    <a:srgbClr val="9966FF">
                      <a:gamma/>
                      <a:shade val="24314"/>
                      <a:invGamma/>
                    </a:srgbClr>
                  </a:gs>
                </a:gsLst>
                <a:lin ang="5400000" scaled="1"/>
              </a:gradFill>
              <a:ln w="9525">
                <a:noFill/>
                <a:round/>
                <a:headEnd/>
                <a:tailEnd/>
              </a:ln>
              <a:effectLst/>
            </p:spPr>
            <p:txBody>
              <a:bodyPr wrap="none" anchor="ctr"/>
              <a:lstStyle/>
              <a:p>
                <a:endParaRPr lang="zh-CN" altLang="en-US"/>
              </a:p>
            </p:txBody>
          </p:sp>
          <p:sp>
            <p:nvSpPr>
              <p:cNvPr id="23" name="Freeform 54"/>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9966FF"/>
                  </a:gs>
                </a:gsLst>
                <a:lin ang="5400000" scaled="1"/>
              </a:gradFill>
              <a:ln w="0">
                <a:noFill/>
                <a:prstDash val="solid"/>
                <a:round/>
                <a:headEnd/>
                <a:tailEnd/>
              </a:ln>
            </p:spPr>
            <p:txBody>
              <a:bodyPr/>
              <a:lstStyle/>
              <a:p>
                <a:endParaRPr lang="zh-CN" altLang="en-US"/>
              </a:p>
            </p:txBody>
          </p:sp>
        </p:grpSp>
        <p:sp>
          <p:nvSpPr>
            <p:cNvPr id="21" name="Text Box 55"/>
            <p:cNvSpPr txBox="1">
              <a:spLocks noChangeArrowheads="1"/>
            </p:cNvSpPr>
            <p:nvPr/>
          </p:nvSpPr>
          <p:spPr bwMode="gray">
            <a:xfrm>
              <a:off x="3683" y="3395"/>
              <a:ext cx="152" cy="177"/>
            </a:xfrm>
            <a:prstGeom prst="rect">
              <a:avLst/>
            </a:prstGeom>
            <a:noFill/>
            <a:ln w="9525" algn="ctr">
              <a:noFill/>
              <a:miter lim="800000"/>
              <a:headEnd/>
              <a:tailEnd/>
            </a:ln>
            <a:effectLst/>
          </p:spPr>
          <p:txBody>
            <a:bodyPr wrap="none">
              <a:spAutoFit/>
            </a:bodyPr>
            <a:lstStyle/>
            <a:p>
              <a:pPr eaLnBrk="0" hangingPunct="0"/>
              <a:r>
                <a:rPr lang="en-US" altLang="zh-CN" sz="2400" b="1" dirty="0">
                  <a:solidFill>
                    <a:srgbClr val="000000"/>
                  </a:solidFill>
                  <a:effectLst>
                    <a:outerShdw blurRad="38100" dist="38100" dir="2700000" algn="tl">
                      <a:srgbClr val="FFFFFF"/>
                    </a:outerShdw>
                  </a:effectLst>
                  <a:latin typeface="Verdana" pitchFamily="34" charset="0"/>
                  <a:ea typeface="宋体" charset="-122"/>
                </a:rPr>
                <a:t>C</a:t>
              </a:r>
            </a:p>
          </p:txBody>
        </p:sp>
      </p:grpSp>
      <p:sp>
        <p:nvSpPr>
          <p:cNvPr id="24" name="Text Box 56"/>
          <p:cNvSpPr txBox="1">
            <a:spLocks noChangeArrowheads="1"/>
          </p:cNvSpPr>
          <p:nvPr/>
        </p:nvSpPr>
        <p:spPr bwMode="black">
          <a:xfrm>
            <a:off x="1357290" y="2999665"/>
            <a:ext cx="3519510"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深入的知识加工过程 </a:t>
            </a:r>
          </a:p>
        </p:txBody>
      </p:sp>
      <p:sp>
        <p:nvSpPr>
          <p:cNvPr id="25" name="Rectangle 57"/>
          <p:cNvSpPr>
            <a:spLocks noChangeArrowheads="1"/>
          </p:cNvSpPr>
          <p:nvPr/>
        </p:nvSpPr>
        <p:spPr bwMode="invGray">
          <a:xfrm>
            <a:off x="0" y="3768279"/>
            <a:ext cx="6392863" cy="719137"/>
          </a:xfrm>
          <a:prstGeom prst="rect">
            <a:avLst/>
          </a:prstGeom>
          <a:gradFill rotWithShape="1">
            <a:gsLst>
              <a:gs pos="0">
                <a:schemeClr val="bg1"/>
              </a:gs>
              <a:gs pos="100000">
                <a:srgbClr val="33AD8A"/>
              </a:gs>
            </a:gsLst>
            <a:lin ang="0" scaled="1"/>
          </a:gradFill>
          <a:ln w="9525" algn="ctr">
            <a:noFill/>
            <a:miter lim="800000"/>
            <a:headEnd/>
            <a:tailEnd/>
          </a:ln>
          <a:effectLst/>
        </p:spPr>
        <p:txBody>
          <a:bodyPr wrap="none" anchor="ctr"/>
          <a:lstStyle/>
          <a:p>
            <a:endParaRPr lang="zh-CN" altLang="en-US"/>
          </a:p>
        </p:txBody>
      </p:sp>
      <p:grpSp>
        <p:nvGrpSpPr>
          <p:cNvPr id="26" name="Group 58"/>
          <p:cNvGrpSpPr>
            <a:grpSpLocks/>
          </p:cNvGrpSpPr>
          <p:nvPr/>
        </p:nvGrpSpPr>
        <p:grpSpPr bwMode="auto">
          <a:xfrm>
            <a:off x="5678488" y="3561953"/>
            <a:ext cx="1103312" cy="1019175"/>
            <a:chOff x="2016" y="1920"/>
            <a:chExt cx="1680" cy="1680"/>
          </a:xfrm>
        </p:grpSpPr>
        <p:sp>
          <p:nvSpPr>
            <p:cNvPr id="27" name="Oval 59"/>
            <p:cNvSpPr>
              <a:spLocks noChangeArrowheads="1"/>
            </p:cNvSpPr>
            <p:nvPr/>
          </p:nvSpPr>
          <p:spPr bwMode="gray">
            <a:xfrm>
              <a:off x="2016" y="1920"/>
              <a:ext cx="1680" cy="1680"/>
            </a:xfrm>
            <a:prstGeom prst="ellipse">
              <a:avLst/>
            </a:prstGeom>
            <a:gradFill rotWithShape="1">
              <a:gsLst>
                <a:gs pos="0">
                  <a:srgbClr val="33CCCC"/>
                </a:gs>
                <a:gs pos="100000">
                  <a:srgbClr val="33CCCC">
                    <a:gamma/>
                    <a:shade val="24314"/>
                    <a:invGamma/>
                  </a:srgbClr>
                </a:gs>
              </a:gsLst>
              <a:lin ang="5400000" scaled="1"/>
            </a:gradFill>
            <a:ln w="9525">
              <a:noFill/>
              <a:round/>
              <a:headEnd/>
              <a:tailEnd/>
            </a:ln>
            <a:effectLst/>
          </p:spPr>
          <p:txBody>
            <a:bodyPr wrap="none" anchor="ctr"/>
            <a:lstStyle/>
            <a:p>
              <a:endParaRPr lang="zh-CN" altLang="en-US"/>
            </a:p>
          </p:txBody>
        </p:sp>
        <p:sp>
          <p:nvSpPr>
            <p:cNvPr id="28"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29" name="Text Box 61"/>
          <p:cNvSpPr txBox="1">
            <a:spLocks noChangeArrowheads="1"/>
          </p:cNvSpPr>
          <p:nvPr/>
        </p:nvSpPr>
        <p:spPr bwMode="gray">
          <a:xfrm>
            <a:off x="6113463" y="3573016"/>
            <a:ext cx="436562" cy="457200"/>
          </a:xfrm>
          <a:prstGeom prst="rect">
            <a:avLst/>
          </a:prstGeom>
          <a:noFill/>
          <a:ln w="9525" algn="ctr">
            <a:noFill/>
            <a:miter lim="800000"/>
            <a:headEnd/>
            <a:tailEnd/>
          </a:ln>
          <a:effectLst/>
        </p:spPr>
        <p:txBody>
          <a:bodyPr wrap="none">
            <a:spAutoFit/>
          </a:bodyPr>
          <a:lstStyle/>
          <a:p>
            <a:pPr eaLnBrk="0" hangingPunct="0"/>
            <a:r>
              <a:rPr lang="en-US" altLang="zh-CN" sz="2400" b="1">
                <a:solidFill>
                  <a:srgbClr val="000000"/>
                </a:solidFill>
                <a:effectLst>
                  <a:outerShdw blurRad="38100" dist="38100" dir="2700000" algn="tl">
                    <a:srgbClr val="FFFFFF"/>
                  </a:outerShdw>
                </a:effectLst>
                <a:latin typeface="Verdana" pitchFamily="34" charset="0"/>
                <a:ea typeface="宋体" charset="-122"/>
              </a:rPr>
              <a:t>D</a:t>
            </a:r>
          </a:p>
        </p:txBody>
      </p:sp>
      <p:sp>
        <p:nvSpPr>
          <p:cNvPr id="30" name="Text Box 62"/>
          <p:cNvSpPr txBox="1">
            <a:spLocks noChangeArrowheads="1"/>
          </p:cNvSpPr>
          <p:nvPr/>
        </p:nvSpPr>
        <p:spPr bwMode="black">
          <a:xfrm>
            <a:off x="-500098" y="3933056"/>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升华与思想改进</a:t>
            </a:r>
            <a:endParaRPr lang="en-US" altLang="zh-CN" sz="2000" b="1" dirty="0">
              <a:solidFill>
                <a:schemeClr val="tx2">
                  <a:lumMod val="95000"/>
                  <a:lumOff val="5000"/>
                </a:schemeClr>
              </a:solidFill>
              <a:ea typeface="宋体" charset="-122"/>
            </a:endParaRPr>
          </a:p>
        </p:txBody>
      </p:sp>
      <p:sp>
        <p:nvSpPr>
          <p:cNvPr id="31" name="Rectangle 57"/>
          <p:cNvSpPr>
            <a:spLocks noChangeArrowheads="1"/>
          </p:cNvSpPr>
          <p:nvPr/>
        </p:nvSpPr>
        <p:spPr bwMode="invGray">
          <a:xfrm>
            <a:off x="4778" y="4731984"/>
            <a:ext cx="6638924" cy="695323"/>
          </a:xfrm>
          <a:prstGeom prst="rect">
            <a:avLst/>
          </a:prstGeom>
          <a:gradFill flip="none" rotWithShape="1">
            <a:gsLst>
              <a:gs pos="0">
                <a:srgbClr val="5E9EFF"/>
              </a:gs>
              <a:gs pos="39999">
                <a:srgbClr val="85C2FF"/>
              </a:gs>
              <a:gs pos="70000">
                <a:srgbClr val="C4D6EB"/>
              </a:gs>
              <a:gs pos="100000">
                <a:schemeClr val="accent3"/>
              </a:gs>
            </a:gsLst>
            <a:lin ang="10800000" scaled="1"/>
            <a:tileRect/>
          </a:gradFill>
          <a:ln w="9525" algn="ctr">
            <a:noFill/>
            <a:miter lim="800000"/>
            <a:headEnd/>
            <a:tailEnd/>
          </a:ln>
          <a:effectLst/>
        </p:spPr>
        <p:txBody>
          <a:bodyPr wrap="none" anchor="ctr"/>
          <a:lstStyle/>
          <a:p>
            <a:endParaRPr lang="zh-CN" altLang="en-US"/>
          </a:p>
        </p:txBody>
      </p:sp>
      <p:grpSp>
        <p:nvGrpSpPr>
          <p:cNvPr id="32" name="Group 58"/>
          <p:cNvGrpSpPr>
            <a:grpSpLocks/>
          </p:cNvGrpSpPr>
          <p:nvPr/>
        </p:nvGrpSpPr>
        <p:grpSpPr bwMode="auto">
          <a:xfrm>
            <a:off x="6469084" y="4570065"/>
            <a:ext cx="1103312" cy="1019175"/>
            <a:chOff x="2016" y="1920"/>
            <a:chExt cx="1680" cy="1680"/>
          </a:xfrm>
        </p:grpSpPr>
        <p:sp>
          <p:nvSpPr>
            <p:cNvPr id="33" name="Oval 59"/>
            <p:cNvSpPr>
              <a:spLocks noChangeArrowheads="1"/>
            </p:cNvSpPr>
            <p:nvPr/>
          </p:nvSpPr>
          <p:spPr bwMode="gray">
            <a:xfrm>
              <a:off x="2016" y="1920"/>
              <a:ext cx="1680" cy="1680"/>
            </a:xfrm>
            <a:prstGeom prst="ellipse">
              <a:avLst/>
            </a:prstGeom>
            <a:gradFill rotWithShape="1">
              <a:gsLst>
                <a:gs pos="0">
                  <a:srgbClr val="FFFF00"/>
                </a:gs>
                <a:gs pos="25000">
                  <a:srgbClr val="21D6E0"/>
                </a:gs>
                <a:gs pos="75000">
                  <a:srgbClr val="0087E6"/>
                </a:gs>
                <a:gs pos="100000">
                  <a:srgbClr val="005CBF"/>
                </a:gs>
              </a:gsLst>
              <a:lin ang="5400000" scaled="0"/>
            </a:gradFill>
            <a:ln w="9525">
              <a:noFill/>
              <a:round/>
              <a:headEnd/>
              <a:tailEnd/>
            </a:ln>
            <a:effectLst/>
          </p:spPr>
          <p:txBody>
            <a:bodyPr wrap="none" anchor="ctr"/>
            <a:lstStyle/>
            <a:p>
              <a:endParaRPr lang="zh-CN" altLang="en-US"/>
            </a:p>
          </p:txBody>
        </p:sp>
        <p:sp>
          <p:nvSpPr>
            <p:cNvPr id="34" name="Freeform 6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3CCCC"/>
                </a:gs>
              </a:gsLst>
              <a:lin ang="5400000" scaled="1"/>
            </a:gradFill>
            <a:ln w="0">
              <a:noFill/>
              <a:prstDash val="solid"/>
              <a:round/>
              <a:headEnd/>
              <a:tailEnd/>
            </a:ln>
          </p:spPr>
          <p:txBody>
            <a:bodyPr/>
            <a:lstStyle/>
            <a:p>
              <a:endParaRPr lang="zh-CN" altLang="en-US"/>
            </a:p>
          </p:txBody>
        </p:sp>
      </p:grpSp>
      <p:sp>
        <p:nvSpPr>
          <p:cNvPr id="35" name="Text Box 61"/>
          <p:cNvSpPr txBox="1">
            <a:spLocks noChangeArrowheads="1"/>
          </p:cNvSpPr>
          <p:nvPr/>
        </p:nvSpPr>
        <p:spPr bwMode="gray">
          <a:xfrm>
            <a:off x="6786578" y="4589108"/>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E</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
        <p:nvSpPr>
          <p:cNvPr id="36" name="Text Box 62"/>
          <p:cNvSpPr txBox="1">
            <a:spLocks noChangeArrowheads="1"/>
          </p:cNvSpPr>
          <p:nvPr/>
        </p:nvSpPr>
        <p:spPr bwMode="black">
          <a:xfrm>
            <a:off x="285720" y="4874860"/>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chemeClr val="tx2">
                    <a:lumMod val="95000"/>
                    <a:lumOff val="5000"/>
                  </a:schemeClr>
                </a:solidFill>
                <a:ea typeface="宋体" charset="-122"/>
              </a:rPr>
              <a:t>个人档案和群体档案；思想的演进历程</a:t>
            </a:r>
            <a:endParaRPr lang="en-US" altLang="zh-CN" sz="2000" b="1" dirty="0">
              <a:solidFill>
                <a:schemeClr val="tx2">
                  <a:lumMod val="95000"/>
                  <a:lumOff val="5000"/>
                </a:schemeClr>
              </a:solidFill>
              <a:ea typeface="宋体" charset="-122"/>
            </a:endParaRPr>
          </a:p>
        </p:txBody>
      </p:sp>
      <p:sp>
        <p:nvSpPr>
          <p:cNvPr id="38" name="TextBox 37"/>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
        <p:nvSpPr>
          <p:cNvPr id="39" name="Oval 59"/>
          <p:cNvSpPr>
            <a:spLocks noChangeArrowheads="1"/>
          </p:cNvSpPr>
          <p:nvPr/>
        </p:nvSpPr>
        <p:spPr bwMode="gray">
          <a:xfrm>
            <a:off x="7281738" y="5549297"/>
            <a:ext cx="1103312" cy="1019175"/>
          </a:xfrm>
          <a:prstGeom prst="ellipse">
            <a:avLst/>
          </a:prstGeom>
          <a:gradFill rotWithShape="1">
            <a:gsLst>
              <a:gs pos="0">
                <a:srgbClr val="92D050"/>
              </a:gs>
              <a:gs pos="100000">
                <a:schemeClr val="accent5">
                  <a:lumMod val="50000"/>
                </a:schemeClr>
              </a:gs>
            </a:gsLst>
            <a:lin ang="5400000" scaled="1"/>
          </a:gradFill>
          <a:ln w="9525">
            <a:noFill/>
            <a:round/>
            <a:headEnd/>
            <a:tailEnd/>
          </a:ln>
          <a:effectLst/>
        </p:spPr>
        <p:txBody>
          <a:bodyPr wrap="none" anchor="ctr"/>
          <a:lstStyle/>
          <a:p>
            <a:endParaRPr lang="zh-CN" altLang="en-US"/>
          </a:p>
        </p:txBody>
      </p:sp>
      <p:sp>
        <p:nvSpPr>
          <p:cNvPr id="46" name="Freeform 60"/>
          <p:cNvSpPr>
            <a:spLocks/>
          </p:cNvSpPr>
          <p:nvPr/>
        </p:nvSpPr>
        <p:spPr bwMode="gray">
          <a:xfrm>
            <a:off x="7407831" y="5579249"/>
            <a:ext cx="851126" cy="384617"/>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92D050"/>
              </a:gs>
              <a:gs pos="100000">
                <a:schemeClr val="bg1">
                  <a:lumMod val="85000"/>
                </a:schemeClr>
              </a:gs>
            </a:gsLst>
            <a:lin ang="5400000" scaled="1"/>
          </a:gradFill>
          <a:ln w="0">
            <a:noFill/>
            <a:prstDash val="solid"/>
            <a:round/>
            <a:headEnd/>
            <a:tailEnd/>
          </a:ln>
        </p:spPr>
        <p:txBody>
          <a:bodyPr/>
          <a:lstStyle/>
          <a:p>
            <a:endParaRPr lang="zh-CN" altLang="en-US"/>
          </a:p>
        </p:txBody>
      </p:sp>
      <p:sp>
        <p:nvSpPr>
          <p:cNvPr id="45" name="Text Box 62"/>
          <p:cNvSpPr txBox="1">
            <a:spLocks noChangeArrowheads="1"/>
          </p:cNvSpPr>
          <p:nvPr/>
        </p:nvSpPr>
        <p:spPr bwMode="black">
          <a:xfrm>
            <a:off x="438120" y="5882972"/>
            <a:ext cx="6000792" cy="400110"/>
          </a:xfrm>
          <a:prstGeom prst="rect">
            <a:avLst/>
          </a:prstGeom>
          <a:noFill/>
          <a:ln w="9525">
            <a:noFill/>
            <a:miter lim="800000"/>
            <a:headEnd/>
            <a:tailEnd/>
          </a:ln>
          <a:effectLst/>
        </p:spPr>
        <p:txBody>
          <a:bodyPr wrap="square">
            <a:spAutoFit/>
          </a:bodyPr>
          <a:lstStyle/>
          <a:p>
            <a:pPr algn="r" eaLnBrk="0" hangingPunct="0"/>
            <a:r>
              <a:rPr lang="zh-CN" altLang="en-US" sz="2000" b="1" dirty="0">
                <a:solidFill>
                  <a:srgbClr val="FF0000"/>
                </a:solidFill>
                <a:ea typeface="宋体" charset="-122"/>
              </a:rPr>
              <a:t>蕴涵式的促进性评价</a:t>
            </a:r>
            <a:endParaRPr lang="en-US" altLang="zh-CN" sz="2000" b="1" dirty="0">
              <a:solidFill>
                <a:srgbClr val="FF0000"/>
              </a:solidFill>
              <a:ea typeface="宋体" charset="-122"/>
            </a:endParaRPr>
          </a:p>
        </p:txBody>
      </p:sp>
      <p:sp>
        <p:nvSpPr>
          <p:cNvPr id="44" name="Text Box 61"/>
          <p:cNvSpPr txBox="1">
            <a:spLocks noChangeArrowheads="1"/>
          </p:cNvSpPr>
          <p:nvPr/>
        </p:nvSpPr>
        <p:spPr bwMode="gray">
          <a:xfrm>
            <a:off x="7636064" y="5652139"/>
            <a:ext cx="394660" cy="461665"/>
          </a:xfrm>
          <a:prstGeom prst="rect">
            <a:avLst/>
          </a:prstGeom>
          <a:noFill/>
          <a:ln w="9525" algn="ctr">
            <a:noFill/>
            <a:miter lim="800000"/>
            <a:headEnd/>
            <a:tailEnd/>
          </a:ln>
          <a:effectLst/>
        </p:spPr>
        <p:txBody>
          <a:bodyPr wrap="none">
            <a:spAutoFit/>
          </a:bodyPr>
          <a:lstStyle/>
          <a:p>
            <a:pPr eaLnBrk="0" hangingPunct="0"/>
            <a:r>
              <a:rPr lang="en-US" altLang="zh-CN" sz="2400" b="1" dirty="0" smtClean="0">
                <a:solidFill>
                  <a:srgbClr val="000000"/>
                </a:solidFill>
                <a:effectLst>
                  <a:outerShdw blurRad="38100" dist="38100" dir="2700000" algn="tl">
                    <a:srgbClr val="FFFFFF"/>
                  </a:outerShdw>
                </a:effectLst>
                <a:latin typeface="Verdana" pitchFamily="34" charset="0"/>
                <a:ea typeface="宋体" charset="-122"/>
              </a:rPr>
              <a:t>F</a:t>
            </a:r>
            <a:endParaRPr lang="en-US" altLang="zh-CN" sz="2400" b="1" dirty="0">
              <a:solidFill>
                <a:srgbClr val="000000"/>
              </a:solidFill>
              <a:effectLst>
                <a:outerShdw blurRad="38100" dist="38100" dir="2700000" algn="tl">
                  <a:srgbClr val="FFFFFF"/>
                </a:outerShdw>
              </a:effectLst>
              <a:latin typeface="Verdana" pitchFamily="34" charset="0"/>
              <a:ea typeface="宋体" charset="-122"/>
            </a:endParaRPr>
          </a:p>
        </p:txBody>
      </p:sp>
    </p:spTree>
    <p:extLst>
      <p:ext uri="{BB962C8B-B14F-4D97-AF65-F5344CB8AC3E}">
        <p14:creationId xmlns:p14="http://schemas.microsoft.com/office/powerpoint/2010/main" val="1579469933"/>
      </p:ext>
    </p:extLst>
  </p:cSld>
  <p:clrMapOvr>
    <a:masterClrMapping/>
  </p:clrMapOvr>
  <p:transition>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蕴涵式的促进性评价</a:t>
            </a:r>
          </a:p>
        </p:txBody>
      </p:sp>
      <p:sp>
        <p:nvSpPr>
          <p:cNvPr id="3" name="内容占位符 2"/>
          <p:cNvSpPr>
            <a:spLocks noGrp="1"/>
          </p:cNvSpPr>
          <p:nvPr>
            <p:ph idx="1"/>
          </p:nvPr>
        </p:nvSpPr>
        <p:spPr/>
        <p:txBody>
          <a:bodyPr/>
          <a:lstStyle/>
          <a:p>
            <a:endParaRPr lang="zh-CN" altLang="en-US" dirty="0"/>
          </a:p>
        </p:txBody>
      </p:sp>
      <p:sp>
        <p:nvSpPr>
          <p:cNvPr id="4" name="AutoShape 47"/>
          <p:cNvSpPr>
            <a:spLocks noChangeArrowheads="1"/>
          </p:cNvSpPr>
          <p:nvPr/>
        </p:nvSpPr>
        <p:spPr bwMode="gray">
          <a:xfrm>
            <a:off x="1244600" y="2347913"/>
            <a:ext cx="2163763" cy="2857500"/>
          </a:xfrm>
          <a:prstGeom prst="roundRect">
            <a:avLst>
              <a:gd name="adj" fmla="val 17509"/>
            </a:avLst>
          </a:prstGeom>
          <a:gradFill rotWithShape="1">
            <a:gsLst>
              <a:gs pos="0">
                <a:srgbClr val="4E91D4"/>
              </a:gs>
              <a:gs pos="100000">
                <a:srgbClr val="3477A4"/>
              </a:gs>
            </a:gsLst>
            <a:lin ang="2700000" scaled="1"/>
          </a:gradFill>
          <a:ln w="9525">
            <a:noFill/>
            <a:round/>
            <a:headEnd/>
            <a:tailEnd/>
          </a:ln>
          <a:effectLst>
            <a:prstShdw prst="shdw12">
              <a:srgbClr val="000000">
                <a:alpha val="50000"/>
              </a:srgbClr>
            </a:prstShdw>
          </a:effectLst>
        </p:spPr>
        <p:txBody>
          <a:bodyPr wrap="none" anchor="ctr"/>
          <a:lstStyle/>
          <a:p>
            <a:endParaRPr lang="zh-CN" altLang="en-US"/>
          </a:p>
        </p:txBody>
      </p:sp>
      <p:sp>
        <p:nvSpPr>
          <p:cNvPr id="5" name="AutoShape 48"/>
          <p:cNvSpPr>
            <a:spLocks noChangeArrowheads="1"/>
          </p:cNvSpPr>
          <p:nvPr/>
        </p:nvSpPr>
        <p:spPr bwMode="gray">
          <a:xfrm>
            <a:off x="1277938" y="2355850"/>
            <a:ext cx="2098675" cy="2803525"/>
          </a:xfrm>
          <a:prstGeom prst="roundRect">
            <a:avLst>
              <a:gd name="adj" fmla="val 16667"/>
            </a:avLst>
          </a:prstGeom>
          <a:solidFill>
            <a:srgbClr val="3CA1E6"/>
          </a:solidFill>
          <a:ln w="9525">
            <a:noFill/>
            <a:round/>
            <a:headEnd/>
            <a:tailEnd/>
          </a:ln>
          <a:effectLst/>
        </p:spPr>
        <p:txBody>
          <a:bodyPr wrap="none" anchor="ctr"/>
          <a:lstStyle/>
          <a:p>
            <a:endParaRPr lang="zh-CN" altLang="en-US"/>
          </a:p>
        </p:txBody>
      </p:sp>
      <p:sp>
        <p:nvSpPr>
          <p:cNvPr id="6" name="AutoShape 49"/>
          <p:cNvSpPr>
            <a:spLocks noChangeArrowheads="1"/>
          </p:cNvSpPr>
          <p:nvPr/>
        </p:nvSpPr>
        <p:spPr bwMode="gray">
          <a:xfrm>
            <a:off x="1295400" y="4419600"/>
            <a:ext cx="2070100" cy="709613"/>
          </a:xfrm>
          <a:prstGeom prst="roundRect">
            <a:avLst>
              <a:gd name="adj" fmla="val 50000"/>
            </a:avLst>
          </a:prstGeom>
          <a:gradFill rotWithShape="1">
            <a:gsLst>
              <a:gs pos="0">
                <a:srgbClr val="3CA1E6">
                  <a:alpha val="0"/>
                </a:srgbClr>
              </a:gs>
              <a:gs pos="100000">
                <a:srgbClr val="3CA1E6">
                  <a:gamma/>
                  <a:tint val="51373"/>
                  <a:invGamma/>
                </a:srgbClr>
              </a:gs>
            </a:gsLst>
            <a:lin ang="5400000" scaled="1"/>
          </a:gradFill>
          <a:ln w="9525">
            <a:noFill/>
            <a:round/>
            <a:headEnd/>
            <a:tailEnd/>
          </a:ln>
          <a:effectLst/>
        </p:spPr>
        <p:txBody>
          <a:bodyPr wrap="none" anchor="ctr"/>
          <a:lstStyle/>
          <a:p>
            <a:endParaRPr lang="zh-CN" altLang="en-US"/>
          </a:p>
        </p:txBody>
      </p:sp>
      <p:sp>
        <p:nvSpPr>
          <p:cNvPr id="7" name="AutoShape 50"/>
          <p:cNvSpPr>
            <a:spLocks noChangeArrowheads="1"/>
          </p:cNvSpPr>
          <p:nvPr/>
        </p:nvSpPr>
        <p:spPr bwMode="gray">
          <a:xfrm>
            <a:off x="1295400" y="2378075"/>
            <a:ext cx="2070100" cy="708025"/>
          </a:xfrm>
          <a:prstGeom prst="roundRect">
            <a:avLst>
              <a:gd name="adj" fmla="val 50000"/>
            </a:avLst>
          </a:prstGeom>
          <a:gradFill rotWithShape="1">
            <a:gsLst>
              <a:gs pos="0">
                <a:srgbClr val="3CA1E6">
                  <a:gamma/>
                  <a:tint val="33333"/>
                  <a:invGamma/>
                </a:srgbClr>
              </a:gs>
              <a:gs pos="100000">
                <a:srgbClr val="3CA1E6">
                  <a:alpha val="0"/>
                </a:srgbClr>
              </a:gs>
            </a:gsLst>
            <a:lin ang="5400000" scaled="1"/>
          </a:gradFill>
          <a:ln w="9525">
            <a:noFill/>
            <a:round/>
            <a:headEnd/>
            <a:tailEnd/>
          </a:ln>
          <a:effectLst/>
        </p:spPr>
        <p:txBody>
          <a:bodyPr wrap="none" anchor="ctr"/>
          <a:lstStyle/>
          <a:p>
            <a:endParaRPr lang="zh-CN" altLang="en-US"/>
          </a:p>
        </p:txBody>
      </p:sp>
      <p:grpSp>
        <p:nvGrpSpPr>
          <p:cNvPr id="8" name="Group 51"/>
          <p:cNvGrpSpPr>
            <a:grpSpLocks/>
          </p:cNvGrpSpPr>
          <p:nvPr/>
        </p:nvGrpSpPr>
        <p:grpSpPr bwMode="auto">
          <a:xfrm>
            <a:off x="1989138" y="2039938"/>
            <a:ext cx="642937" cy="642937"/>
            <a:chOff x="1289" y="582"/>
            <a:chExt cx="668" cy="668"/>
          </a:xfrm>
        </p:grpSpPr>
        <p:sp>
          <p:nvSpPr>
            <p:cNvPr id="9" name="Oval 52"/>
            <p:cNvSpPr>
              <a:spLocks noChangeArrowheads="1"/>
            </p:cNvSpPr>
            <p:nvPr/>
          </p:nvSpPr>
          <p:spPr bwMode="gray">
            <a:xfrm>
              <a:off x="1289" y="582"/>
              <a:ext cx="668" cy="668"/>
            </a:xfrm>
            <a:prstGeom prst="ellipse">
              <a:avLst/>
            </a:prstGeom>
            <a:solidFill>
              <a:srgbClr val="333333"/>
            </a:solidFill>
            <a:ln w="38100" algn="ctr">
              <a:noFill/>
              <a:round/>
              <a:headEnd/>
              <a:tailEnd/>
            </a:ln>
            <a:effectLst/>
          </p:spPr>
          <p:txBody>
            <a:bodyPr anchor="ctr">
              <a:spAutoFit/>
            </a:bodyPr>
            <a:lstStyle/>
            <a:p>
              <a:endParaRPr lang="zh-CN" altLang="en-US"/>
            </a:p>
          </p:txBody>
        </p:sp>
        <p:sp>
          <p:nvSpPr>
            <p:cNvPr id="10" name="Oval 53"/>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zh-CN" altLang="en-US"/>
            </a:p>
          </p:txBody>
        </p:sp>
        <p:sp>
          <p:nvSpPr>
            <p:cNvPr id="11" name="Oval 54"/>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zh-CN" altLang="en-US"/>
            </a:p>
          </p:txBody>
        </p:sp>
        <p:sp>
          <p:nvSpPr>
            <p:cNvPr id="12" name="Oval 55"/>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zh-CN" altLang="en-US"/>
            </a:p>
          </p:txBody>
        </p:sp>
        <p:sp>
          <p:nvSpPr>
            <p:cNvPr id="13" name="Oval 56"/>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zh-CN" altLang="en-US"/>
            </a:p>
          </p:txBody>
        </p:sp>
      </p:grpSp>
      <p:sp>
        <p:nvSpPr>
          <p:cNvPr id="14" name="Text Box 57"/>
          <p:cNvSpPr txBox="1">
            <a:spLocks noChangeArrowheads="1"/>
          </p:cNvSpPr>
          <p:nvPr/>
        </p:nvSpPr>
        <p:spPr bwMode="gray">
          <a:xfrm>
            <a:off x="2127250" y="2132013"/>
            <a:ext cx="354013" cy="457200"/>
          </a:xfrm>
          <a:prstGeom prst="rect">
            <a:avLst/>
          </a:prstGeom>
          <a:noFill/>
          <a:ln w="9525" algn="ctr">
            <a:noFill/>
            <a:miter lim="800000"/>
            <a:headEnd/>
            <a:tailEnd/>
          </a:ln>
          <a:effectLst/>
        </p:spPr>
        <p:txBody>
          <a:bodyPr wrap="none">
            <a:spAutoFit/>
          </a:bodyPr>
          <a:lstStyle/>
          <a:p>
            <a:pPr algn="ctr" eaLnBrk="0" hangingPunct="0"/>
            <a:r>
              <a:rPr lang="en-US" altLang="zh-CN" sz="2400" dirty="0">
                <a:solidFill>
                  <a:srgbClr val="000000"/>
                </a:solidFill>
                <a:ea typeface="宋体" charset="-122"/>
              </a:rPr>
              <a:t>1</a:t>
            </a:r>
          </a:p>
        </p:txBody>
      </p:sp>
      <p:sp>
        <p:nvSpPr>
          <p:cNvPr id="15" name="Text Box 58"/>
          <p:cNvSpPr txBox="1">
            <a:spLocks noChangeArrowheads="1"/>
          </p:cNvSpPr>
          <p:nvPr/>
        </p:nvSpPr>
        <p:spPr bwMode="gray">
          <a:xfrm>
            <a:off x="1285852" y="2786058"/>
            <a:ext cx="2057400" cy="2308324"/>
          </a:xfrm>
          <a:prstGeom prst="rect">
            <a:avLst/>
          </a:prstGeom>
          <a:noFill/>
          <a:ln w="9525" algn="ctr">
            <a:noFill/>
            <a:miter lim="800000"/>
            <a:headEnd/>
            <a:tailEnd/>
          </a:ln>
          <a:effectLst/>
        </p:spPr>
        <p:txBody>
          <a:bodyPr>
            <a:spAutoFit/>
          </a:bodyPr>
          <a:lstStyle/>
          <a:p>
            <a:pPr eaLnBrk="0" hangingPunct="0"/>
            <a:r>
              <a:rPr lang="zh-CN" altLang="en-US" sz="2400" dirty="0" smtClean="0">
                <a:solidFill>
                  <a:srgbClr val="000000"/>
                </a:solidFill>
                <a:latin typeface="Verdana" pitchFamily="34" charset="0"/>
                <a:ea typeface="宋体" charset="-122"/>
              </a:rPr>
              <a:t>知识建构者可自己监控自己的工作，进行</a:t>
            </a:r>
            <a:r>
              <a:rPr lang="zh-CN" altLang="en-US" sz="2400" dirty="0" smtClean="0">
                <a:solidFill>
                  <a:srgbClr val="FF0000"/>
                </a:solidFill>
                <a:latin typeface="Verdana" pitchFamily="34" charset="0"/>
                <a:ea typeface="宋体" charset="-122"/>
              </a:rPr>
              <a:t>自我评价</a:t>
            </a:r>
            <a:r>
              <a:rPr lang="zh-CN" altLang="en-US" sz="2400" dirty="0" smtClean="0">
                <a:solidFill>
                  <a:srgbClr val="000000"/>
                </a:solidFill>
                <a:latin typeface="Verdana" pitchFamily="34" charset="0"/>
                <a:ea typeface="宋体" charset="-122"/>
              </a:rPr>
              <a:t>，而不是完全依赖于外部评价。</a:t>
            </a:r>
            <a:endParaRPr lang="en-US" altLang="zh-CN" sz="2400" dirty="0">
              <a:solidFill>
                <a:srgbClr val="000000"/>
              </a:solidFill>
              <a:latin typeface="Verdana" pitchFamily="34" charset="0"/>
              <a:ea typeface="宋体" charset="-122"/>
            </a:endParaRPr>
          </a:p>
        </p:txBody>
      </p:sp>
      <p:sp>
        <p:nvSpPr>
          <p:cNvPr id="16" name="AutoShape 59"/>
          <p:cNvSpPr>
            <a:spLocks noChangeArrowheads="1"/>
          </p:cNvSpPr>
          <p:nvPr/>
        </p:nvSpPr>
        <p:spPr bwMode="gray">
          <a:xfrm>
            <a:off x="5969000" y="2347913"/>
            <a:ext cx="2163763" cy="2857500"/>
          </a:xfrm>
          <a:prstGeom prst="roundRect">
            <a:avLst>
              <a:gd name="adj" fmla="val 17509"/>
            </a:avLst>
          </a:prstGeom>
          <a:gradFill rotWithShape="1">
            <a:gsLst>
              <a:gs pos="0">
                <a:srgbClr val="B59F43"/>
              </a:gs>
              <a:gs pos="100000">
                <a:srgbClr val="8F8849"/>
              </a:gs>
            </a:gsLst>
            <a:lin ang="2700000" scaled="1"/>
          </a:gradFill>
          <a:ln w="9525">
            <a:noFill/>
            <a:round/>
            <a:headEnd/>
            <a:tailEnd/>
          </a:ln>
          <a:effectLst>
            <a:prstShdw prst="shdw11">
              <a:srgbClr val="000000">
                <a:alpha val="50000"/>
              </a:srgbClr>
            </a:prstShdw>
          </a:effectLst>
        </p:spPr>
        <p:txBody>
          <a:bodyPr wrap="none" anchor="ctr"/>
          <a:lstStyle/>
          <a:p>
            <a:endParaRPr lang="zh-CN" altLang="en-US"/>
          </a:p>
        </p:txBody>
      </p:sp>
      <p:sp>
        <p:nvSpPr>
          <p:cNvPr id="17" name="AutoShape 60"/>
          <p:cNvSpPr>
            <a:spLocks noChangeArrowheads="1"/>
          </p:cNvSpPr>
          <p:nvPr/>
        </p:nvSpPr>
        <p:spPr bwMode="gray">
          <a:xfrm>
            <a:off x="6002338" y="2355850"/>
            <a:ext cx="2098675" cy="2803525"/>
          </a:xfrm>
          <a:prstGeom prst="roundRect">
            <a:avLst>
              <a:gd name="adj" fmla="val 16667"/>
            </a:avLst>
          </a:prstGeom>
          <a:solidFill>
            <a:srgbClr val="E9E065"/>
          </a:solidFill>
          <a:ln w="9525">
            <a:noFill/>
            <a:round/>
            <a:headEnd/>
            <a:tailEnd/>
          </a:ln>
          <a:effectLst/>
        </p:spPr>
        <p:txBody>
          <a:bodyPr wrap="none" anchor="ctr"/>
          <a:lstStyle/>
          <a:p>
            <a:endParaRPr lang="zh-CN" altLang="en-US" dirty="0"/>
          </a:p>
        </p:txBody>
      </p:sp>
      <p:sp>
        <p:nvSpPr>
          <p:cNvPr id="18" name="AutoShape 61"/>
          <p:cNvSpPr>
            <a:spLocks noChangeArrowheads="1"/>
          </p:cNvSpPr>
          <p:nvPr/>
        </p:nvSpPr>
        <p:spPr bwMode="gray">
          <a:xfrm>
            <a:off x="6019800" y="4419600"/>
            <a:ext cx="2070100" cy="709613"/>
          </a:xfrm>
          <a:prstGeom prst="roundRect">
            <a:avLst>
              <a:gd name="adj" fmla="val 50000"/>
            </a:avLst>
          </a:prstGeom>
          <a:gradFill rotWithShape="1">
            <a:gsLst>
              <a:gs pos="0">
                <a:srgbClr val="E9E065"/>
              </a:gs>
              <a:gs pos="100000">
                <a:srgbClr val="E9E065">
                  <a:gamma/>
                  <a:tint val="57647"/>
                  <a:invGamma/>
                </a:srgbClr>
              </a:gs>
            </a:gsLst>
            <a:lin ang="5400000" scaled="1"/>
          </a:gradFill>
          <a:ln w="9525">
            <a:noFill/>
            <a:round/>
            <a:headEnd/>
            <a:tailEnd/>
          </a:ln>
          <a:effectLst/>
        </p:spPr>
        <p:txBody>
          <a:bodyPr wrap="none" anchor="ctr"/>
          <a:lstStyle/>
          <a:p>
            <a:endParaRPr lang="zh-CN" altLang="en-US"/>
          </a:p>
        </p:txBody>
      </p:sp>
      <p:sp>
        <p:nvSpPr>
          <p:cNvPr id="19" name="AutoShape 62"/>
          <p:cNvSpPr>
            <a:spLocks noChangeArrowheads="1"/>
          </p:cNvSpPr>
          <p:nvPr/>
        </p:nvSpPr>
        <p:spPr bwMode="gray">
          <a:xfrm>
            <a:off x="6019800" y="2378075"/>
            <a:ext cx="2070100" cy="708025"/>
          </a:xfrm>
          <a:prstGeom prst="roundRect">
            <a:avLst>
              <a:gd name="adj" fmla="val 50000"/>
            </a:avLst>
          </a:prstGeom>
          <a:gradFill rotWithShape="1">
            <a:gsLst>
              <a:gs pos="0">
                <a:srgbClr val="E9E065">
                  <a:gamma/>
                  <a:tint val="33333"/>
                  <a:invGamma/>
                </a:srgbClr>
              </a:gs>
              <a:gs pos="100000">
                <a:srgbClr val="E9E065"/>
              </a:gs>
            </a:gsLst>
            <a:lin ang="5400000" scaled="1"/>
          </a:gradFill>
          <a:ln w="9525">
            <a:noFill/>
            <a:round/>
            <a:headEnd/>
            <a:tailEnd/>
          </a:ln>
          <a:effectLst/>
        </p:spPr>
        <p:txBody>
          <a:bodyPr wrap="none" anchor="ctr"/>
          <a:lstStyle/>
          <a:p>
            <a:endParaRPr lang="zh-CN" altLang="en-US"/>
          </a:p>
        </p:txBody>
      </p:sp>
      <p:grpSp>
        <p:nvGrpSpPr>
          <p:cNvPr id="20" name="Group 63"/>
          <p:cNvGrpSpPr>
            <a:grpSpLocks/>
          </p:cNvGrpSpPr>
          <p:nvPr/>
        </p:nvGrpSpPr>
        <p:grpSpPr bwMode="auto">
          <a:xfrm>
            <a:off x="6713538" y="2039938"/>
            <a:ext cx="642937" cy="642937"/>
            <a:chOff x="1289" y="582"/>
            <a:chExt cx="668" cy="668"/>
          </a:xfrm>
        </p:grpSpPr>
        <p:sp>
          <p:nvSpPr>
            <p:cNvPr id="21" name="Oval 64"/>
            <p:cNvSpPr>
              <a:spLocks noChangeArrowheads="1"/>
            </p:cNvSpPr>
            <p:nvPr/>
          </p:nvSpPr>
          <p:spPr bwMode="gray">
            <a:xfrm>
              <a:off x="1289" y="582"/>
              <a:ext cx="668" cy="668"/>
            </a:xfrm>
            <a:prstGeom prst="ellipse">
              <a:avLst/>
            </a:prstGeom>
            <a:solidFill>
              <a:srgbClr val="333333"/>
            </a:solidFill>
            <a:ln w="38100" algn="ctr">
              <a:noFill/>
              <a:round/>
              <a:headEnd/>
              <a:tailEnd/>
            </a:ln>
            <a:effectLst/>
          </p:spPr>
          <p:txBody>
            <a:bodyPr anchor="ctr">
              <a:spAutoFit/>
            </a:bodyPr>
            <a:lstStyle/>
            <a:p>
              <a:endParaRPr lang="zh-CN" altLang="en-US"/>
            </a:p>
          </p:txBody>
        </p:sp>
        <p:sp>
          <p:nvSpPr>
            <p:cNvPr id="22" name="Oval 65"/>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zh-CN" altLang="en-US"/>
            </a:p>
          </p:txBody>
        </p:sp>
        <p:sp>
          <p:nvSpPr>
            <p:cNvPr id="23" name="Oval 66"/>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zh-CN" altLang="en-US"/>
            </a:p>
          </p:txBody>
        </p:sp>
        <p:sp>
          <p:nvSpPr>
            <p:cNvPr id="24" name="Oval 67"/>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zh-CN" altLang="en-US"/>
            </a:p>
          </p:txBody>
        </p:sp>
        <p:sp>
          <p:nvSpPr>
            <p:cNvPr id="25" name="Oval 68"/>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zh-CN" altLang="en-US"/>
            </a:p>
          </p:txBody>
        </p:sp>
      </p:grpSp>
      <p:sp>
        <p:nvSpPr>
          <p:cNvPr id="26" name="Text Box 69"/>
          <p:cNvSpPr txBox="1">
            <a:spLocks noChangeArrowheads="1"/>
          </p:cNvSpPr>
          <p:nvPr/>
        </p:nvSpPr>
        <p:spPr bwMode="gray">
          <a:xfrm>
            <a:off x="6851650" y="2132013"/>
            <a:ext cx="354013" cy="457200"/>
          </a:xfrm>
          <a:prstGeom prst="rect">
            <a:avLst/>
          </a:prstGeom>
          <a:noFill/>
          <a:ln w="9525" algn="ctr">
            <a:noFill/>
            <a:miter lim="800000"/>
            <a:headEnd/>
            <a:tailEnd/>
          </a:ln>
          <a:effectLst/>
        </p:spPr>
        <p:txBody>
          <a:bodyPr wrap="none">
            <a:spAutoFit/>
          </a:bodyPr>
          <a:lstStyle/>
          <a:p>
            <a:pPr algn="ctr" eaLnBrk="0" hangingPunct="0"/>
            <a:r>
              <a:rPr lang="en-US" altLang="zh-CN" sz="2400">
                <a:solidFill>
                  <a:srgbClr val="000000"/>
                </a:solidFill>
                <a:ea typeface="宋体" charset="-122"/>
              </a:rPr>
              <a:t>3</a:t>
            </a:r>
          </a:p>
        </p:txBody>
      </p:sp>
      <p:sp>
        <p:nvSpPr>
          <p:cNvPr id="27" name="Text Box 70"/>
          <p:cNvSpPr txBox="1">
            <a:spLocks noChangeArrowheads="1"/>
          </p:cNvSpPr>
          <p:nvPr/>
        </p:nvSpPr>
        <p:spPr bwMode="gray">
          <a:xfrm>
            <a:off x="6072198" y="2714620"/>
            <a:ext cx="2057400" cy="2308324"/>
          </a:xfrm>
          <a:prstGeom prst="rect">
            <a:avLst/>
          </a:prstGeom>
          <a:noFill/>
          <a:ln w="9525" algn="ctr">
            <a:noFill/>
            <a:miter lim="800000"/>
            <a:headEnd/>
            <a:tailEnd/>
          </a:ln>
          <a:effectLst/>
        </p:spPr>
        <p:txBody>
          <a:bodyPr>
            <a:spAutoFit/>
          </a:bodyPr>
          <a:lstStyle/>
          <a:p>
            <a:pPr eaLnBrk="0" hangingPunct="0"/>
            <a:r>
              <a:rPr lang="zh-CN" altLang="en-US" sz="2400" dirty="0" smtClean="0">
                <a:solidFill>
                  <a:srgbClr val="000000"/>
                </a:solidFill>
                <a:latin typeface="Verdana" pitchFamily="34" charset="0"/>
                <a:ea typeface="宋体" charset="-122"/>
              </a:rPr>
              <a:t>专门的</a:t>
            </a:r>
            <a:r>
              <a:rPr lang="zh-CN" altLang="en-US" sz="2400" dirty="0" smtClean="0">
                <a:solidFill>
                  <a:srgbClr val="FF0000"/>
                </a:solidFill>
                <a:latin typeface="Verdana" pitchFamily="34" charset="0"/>
                <a:ea typeface="宋体" charset="-122"/>
              </a:rPr>
              <a:t>过程分析工具</a:t>
            </a:r>
            <a:r>
              <a:rPr lang="en-US" altLang="zh-CN" sz="2400" dirty="0" smtClean="0">
                <a:solidFill>
                  <a:srgbClr val="000000"/>
                </a:solidFill>
                <a:latin typeface="Verdana" pitchFamily="34" charset="0"/>
                <a:ea typeface="宋体" charset="-122"/>
              </a:rPr>
              <a:t>:</a:t>
            </a:r>
          </a:p>
          <a:p>
            <a:pPr eaLnBrk="0" hangingPunct="0">
              <a:buFont typeface="Wingdings" pitchFamily="2" charset="2"/>
              <a:buChar char="ü"/>
            </a:pPr>
            <a:r>
              <a:rPr lang="zh-CN" altLang="en-US" sz="2400" dirty="0" smtClean="0">
                <a:solidFill>
                  <a:srgbClr val="000000"/>
                </a:solidFill>
                <a:latin typeface="Verdana" pitchFamily="34" charset="0"/>
                <a:ea typeface="宋体" charset="-122"/>
              </a:rPr>
              <a:t>自动记录用户学习路径。</a:t>
            </a:r>
            <a:endParaRPr lang="en-US" altLang="zh-CN" sz="2400" dirty="0" smtClean="0">
              <a:solidFill>
                <a:srgbClr val="000000"/>
              </a:solidFill>
              <a:latin typeface="Verdana" pitchFamily="34" charset="0"/>
              <a:ea typeface="宋体" charset="-122"/>
            </a:endParaRPr>
          </a:p>
          <a:p>
            <a:pPr eaLnBrk="0" hangingPunct="0">
              <a:buFont typeface="Wingdings" pitchFamily="2" charset="2"/>
              <a:buChar char="ü"/>
            </a:pPr>
            <a:r>
              <a:rPr lang="zh-CN" altLang="en-US" sz="2400" dirty="0" smtClean="0">
                <a:solidFill>
                  <a:srgbClr val="000000"/>
                </a:solidFill>
                <a:latin typeface="Verdana" pitchFamily="34" charset="0"/>
                <a:ea typeface="宋体" charset="-122"/>
              </a:rPr>
              <a:t>统计图反映出来。</a:t>
            </a:r>
            <a:endParaRPr lang="en-US" altLang="zh-CN" sz="2400" dirty="0" smtClean="0">
              <a:solidFill>
                <a:srgbClr val="000000"/>
              </a:solidFill>
              <a:latin typeface="Verdana" pitchFamily="34" charset="0"/>
              <a:ea typeface="宋体" charset="-122"/>
            </a:endParaRPr>
          </a:p>
        </p:txBody>
      </p:sp>
      <p:sp>
        <p:nvSpPr>
          <p:cNvPr id="28" name="AutoShape 71"/>
          <p:cNvSpPr>
            <a:spLocks noChangeArrowheads="1"/>
          </p:cNvSpPr>
          <p:nvPr/>
        </p:nvSpPr>
        <p:spPr bwMode="gray">
          <a:xfrm>
            <a:off x="3606800" y="2347913"/>
            <a:ext cx="2163763" cy="2857500"/>
          </a:xfrm>
          <a:prstGeom prst="roundRect">
            <a:avLst>
              <a:gd name="adj" fmla="val 17509"/>
            </a:avLst>
          </a:prstGeom>
          <a:gradFill rotWithShape="1">
            <a:gsLst>
              <a:gs pos="0">
                <a:srgbClr val="34B034"/>
              </a:gs>
              <a:gs pos="100000">
                <a:srgbClr val="3F8B4A"/>
              </a:gs>
            </a:gsLst>
            <a:lin ang="2700000" scaled="1"/>
          </a:gradFill>
          <a:ln w="9525">
            <a:noFill/>
            <a:round/>
            <a:headEnd/>
            <a:tailEnd/>
          </a:ln>
          <a:effectLst/>
        </p:spPr>
        <p:txBody>
          <a:bodyPr wrap="none" anchor="ctr"/>
          <a:lstStyle/>
          <a:p>
            <a:endParaRPr lang="zh-CN" altLang="en-US"/>
          </a:p>
        </p:txBody>
      </p:sp>
      <p:sp>
        <p:nvSpPr>
          <p:cNvPr id="29" name="AutoShape 72"/>
          <p:cNvSpPr>
            <a:spLocks noChangeArrowheads="1"/>
          </p:cNvSpPr>
          <p:nvPr/>
        </p:nvSpPr>
        <p:spPr bwMode="gray">
          <a:xfrm>
            <a:off x="3640138" y="2355850"/>
            <a:ext cx="2098675" cy="2803525"/>
          </a:xfrm>
          <a:prstGeom prst="roundRect">
            <a:avLst>
              <a:gd name="adj" fmla="val 16667"/>
            </a:avLst>
          </a:prstGeom>
          <a:solidFill>
            <a:srgbClr val="73E77E"/>
          </a:solidFill>
          <a:ln w="9525">
            <a:noFill/>
            <a:round/>
            <a:headEnd/>
            <a:tailEnd/>
          </a:ln>
          <a:effectLst/>
        </p:spPr>
        <p:txBody>
          <a:bodyPr wrap="none" anchor="ctr"/>
          <a:lstStyle/>
          <a:p>
            <a:endParaRPr lang="zh-CN" altLang="en-US"/>
          </a:p>
        </p:txBody>
      </p:sp>
      <p:sp>
        <p:nvSpPr>
          <p:cNvPr id="30" name="AutoShape 73"/>
          <p:cNvSpPr>
            <a:spLocks noChangeArrowheads="1"/>
          </p:cNvSpPr>
          <p:nvPr/>
        </p:nvSpPr>
        <p:spPr bwMode="gray">
          <a:xfrm>
            <a:off x="3657600" y="4419600"/>
            <a:ext cx="2070100" cy="709613"/>
          </a:xfrm>
          <a:prstGeom prst="roundRect">
            <a:avLst>
              <a:gd name="adj" fmla="val 50000"/>
            </a:avLst>
          </a:prstGeom>
          <a:gradFill rotWithShape="1">
            <a:gsLst>
              <a:gs pos="0">
                <a:srgbClr val="73E77E"/>
              </a:gs>
              <a:gs pos="100000">
                <a:srgbClr val="73E77E">
                  <a:gamma/>
                  <a:tint val="54510"/>
                  <a:invGamma/>
                </a:srgbClr>
              </a:gs>
            </a:gsLst>
            <a:lin ang="5400000" scaled="1"/>
          </a:gradFill>
          <a:ln w="9525">
            <a:noFill/>
            <a:round/>
            <a:headEnd/>
            <a:tailEnd/>
          </a:ln>
          <a:effectLst/>
        </p:spPr>
        <p:txBody>
          <a:bodyPr wrap="none" anchor="ctr"/>
          <a:lstStyle/>
          <a:p>
            <a:endParaRPr lang="zh-CN" altLang="en-US"/>
          </a:p>
        </p:txBody>
      </p:sp>
      <p:sp>
        <p:nvSpPr>
          <p:cNvPr id="31" name="AutoShape 74"/>
          <p:cNvSpPr>
            <a:spLocks noChangeArrowheads="1"/>
          </p:cNvSpPr>
          <p:nvPr/>
        </p:nvSpPr>
        <p:spPr bwMode="gray">
          <a:xfrm>
            <a:off x="3657600" y="2378075"/>
            <a:ext cx="2070100" cy="708025"/>
          </a:xfrm>
          <a:prstGeom prst="roundRect">
            <a:avLst>
              <a:gd name="adj" fmla="val 50000"/>
            </a:avLst>
          </a:prstGeom>
          <a:gradFill rotWithShape="1">
            <a:gsLst>
              <a:gs pos="0">
                <a:srgbClr val="73E77E">
                  <a:gamma/>
                  <a:tint val="33333"/>
                  <a:invGamma/>
                </a:srgbClr>
              </a:gs>
              <a:gs pos="100000">
                <a:srgbClr val="73E77E"/>
              </a:gs>
            </a:gsLst>
            <a:lin ang="5400000" scaled="1"/>
          </a:gradFill>
          <a:ln w="9525">
            <a:noFill/>
            <a:round/>
            <a:headEnd/>
            <a:tailEnd/>
          </a:ln>
          <a:effectLst/>
        </p:spPr>
        <p:txBody>
          <a:bodyPr wrap="none" anchor="ctr"/>
          <a:lstStyle/>
          <a:p>
            <a:endParaRPr lang="zh-CN" altLang="en-US"/>
          </a:p>
        </p:txBody>
      </p:sp>
      <p:sp>
        <p:nvSpPr>
          <p:cNvPr id="32" name="Oval 75"/>
          <p:cNvSpPr>
            <a:spLocks noChangeArrowheads="1"/>
          </p:cNvSpPr>
          <p:nvPr/>
        </p:nvSpPr>
        <p:spPr bwMode="gray">
          <a:xfrm>
            <a:off x="4351338" y="2039938"/>
            <a:ext cx="642937" cy="642937"/>
          </a:xfrm>
          <a:prstGeom prst="ellipse">
            <a:avLst/>
          </a:prstGeom>
          <a:solidFill>
            <a:srgbClr val="333333"/>
          </a:solidFill>
          <a:ln w="38100" algn="ctr">
            <a:noFill/>
            <a:round/>
            <a:headEnd/>
            <a:tailEnd/>
          </a:ln>
          <a:effectLst/>
        </p:spPr>
        <p:txBody>
          <a:bodyPr anchor="ctr">
            <a:spAutoFit/>
          </a:bodyPr>
          <a:lstStyle/>
          <a:p>
            <a:endParaRPr lang="zh-CN" altLang="en-US"/>
          </a:p>
        </p:txBody>
      </p:sp>
      <p:sp>
        <p:nvSpPr>
          <p:cNvPr id="33" name="Oval 76"/>
          <p:cNvSpPr>
            <a:spLocks noChangeArrowheads="1"/>
          </p:cNvSpPr>
          <p:nvPr/>
        </p:nvSpPr>
        <p:spPr bwMode="gray">
          <a:xfrm>
            <a:off x="4357688" y="2044700"/>
            <a:ext cx="622300" cy="622300"/>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zh-CN" altLang="en-US"/>
          </a:p>
        </p:txBody>
      </p:sp>
      <p:sp>
        <p:nvSpPr>
          <p:cNvPr id="34" name="Oval 77"/>
          <p:cNvSpPr>
            <a:spLocks noChangeArrowheads="1"/>
          </p:cNvSpPr>
          <p:nvPr/>
        </p:nvSpPr>
        <p:spPr bwMode="gray">
          <a:xfrm>
            <a:off x="4365625" y="2047875"/>
            <a:ext cx="608013" cy="608013"/>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zh-CN" altLang="en-US"/>
          </a:p>
        </p:txBody>
      </p:sp>
      <p:sp>
        <p:nvSpPr>
          <p:cNvPr id="35" name="Oval 78"/>
          <p:cNvSpPr>
            <a:spLocks noChangeArrowheads="1"/>
          </p:cNvSpPr>
          <p:nvPr/>
        </p:nvSpPr>
        <p:spPr bwMode="gray">
          <a:xfrm>
            <a:off x="4371975" y="2054225"/>
            <a:ext cx="577850" cy="566738"/>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zh-CN" altLang="en-US"/>
          </a:p>
        </p:txBody>
      </p:sp>
      <p:sp>
        <p:nvSpPr>
          <p:cNvPr id="36" name="Oval 79"/>
          <p:cNvSpPr>
            <a:spLocks noChangeArrowheads="1"/>
          </p:cNvSpPr>
          <p:nvPr/>
        </p:nvSpPr>
        <p:spPr bwMode="gray">
          <a:xfrm>
            <a:off x="4406900" y="2070100"/>
            <a:ext cx="512763" cy="460375"/>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zh-CN" altLang="en-US"/>
          </a:p>
        </p:txBody>
      </p:sp>
      <p:sp>
        <p:nvSpPr>
          <p:cNvPr id="37" name="Text Box 80"/>
          <p:cNvSpPr txBox="1">
            <a:spLocks noChangeArrowheads="1"/>
          </p:cNvSpPr>
          <p:nvPr/>
        </p:nvSpPr>
        <p:spPr bwMode="gray">
          <a:xfrm>
            <a:off x="4489450" y="2132013"/>
            <a:ext cx="354013" cy="457200"/>
          </a:xfrm>
          <a:prstGeom prst="rect">
            <a:avLst/>
          </a:prstGeom>
          <a:noFill/>
          <a:ln w="9525" algn="ctr">
            <a:noFill/>
            <a:miter lim="800000"/>
            <a:headEnd/>
            <a:tailEnd/>
          </a:ln>
          <a:effectLst/>
        </p:spPr>
        <p:txBody>
          <a:bodyPr wrap="none">
            <a:spAutoFit/>
          </a:bodyPr>
          <a:lstStyle/>
          <a:p>
            <a:pPr algn="ctr" eaLnBrk="0" hangingPunct="0"/>
            <a:r>
              <a:rPr lang="en-US" altLang="zh-CN" sz="2400">
                <a:solidFill>
                  <a:srgbClr val="000000"/>
                </a:solidFill>
                <a:ea typeface="宋体" charset="-122"/>
              </a:rPr>
              <a:t>2</a:t>
            </a:r>
          </a:p>
        </p:txBody>
      </p:sp>
      <p:sp>
        <p:nvSpPr>
          <p:cNvPr id="38" name="Text Box 81"/>
          <p:cNvSpPr txBox="1">
            <a:spLocks noChangeArrowheads="1"/>
          </p:cNvSpPr>
          <p:nvPr/>
        </p:nvSpPr>
        <p:spPr bwMode="gray">
          <a:xfrm>
            <a:off x="3683000" y="2714620"/>
            <a:ext cx="2057400" cy="2677656"/>
          </a:xfrm>
          <a:prstGeom prst="rect">
            <a:avLst/>
          </a:prstGeom>
          <a:noFill/>
          <a:ln w="9525" algn="ctr">
            <a:noFill/>
            <a:miter lim="800000"/>
            <a:headEnd/>
            <a:tailEnd/>
          </a:ln>
          <a:effectLst/>
        </p:spPr>
        <p:txBody>
          <a:bodyPr>
            <a:spAutoFit/>
          </a:bodyPr>
          <a:lstStyle/>
          <a:p>
            <a:pPr eaLnBrk="0" hangingPunct="0"/>
            <a:r>
              <a:rPr lang="zh-CN" altLang="en-US" sz="2400" dirty="0" smtClean="0">
                <a:solidFill>
                  <a:srgbClr val="FF0000"/>
                </a:solidFill>
                <a:latin typeface="Verdana" pitchFamily="34" charset="0"/>
                <a:ea typeface="宋体" charset="-122"/>
              </a:rPr>
              <a:t>个人空间</a:t>
            </a:r>
            <a:r>
              <a:rPr lang="zh-CN" altLang="en-US" sz="2400" dirty="0" smtClean="0">
                <a:solidFill>
                  <a:srgbClr val="000000"/>
                </a:solidFill>
                <a:latin typeface="Verdana" pitchFamily="34" charset="0"/>
                <a:ea typeface="宋体" charset="-122"/>
              </a:rPr>
              <a:t>：可让学习者进行自我反思和同伴评价，方便教师了解学生思想演进过程 </a:t>
            </a:r>
          </a:p>
          <a:p>
            <a:pPr eaLnBrk="0" hangingPunct="0"/>
            <a:endParaRPr lang="en-US" altLang="zh-CN" sz="2400" dirty="0" smtClean="0">
              <a:solidFill>
                <a:srgbClr val="000000"/>
              </a:solidFill>
              <a:latin typeface="Verdana" pitchFamily="34" charset="0"/>
              <a:ea typeface="宋体" charset="-122"/>
            </a:endParaRPr>
          </a:p>
        </p:txBody>
      </p:sp>
      <p:sp>
        <p:nvSpPr>
          <p:cNvPr id="39" name="TextBox 38"/>
          <p:cNvSpPr txBox="1"/>
          <p:nvPr/>
        </p:nvSpPr>
        <p:spPr>
          <a:xfrm>
            <a:off x="53752" y="6572616"/>
            <a:ext cx="6415332" cy="261610"/>
          </a:xfrm>
          <a:prstGeom prst="rect">
            <a:avLst/>
          </a:prstGeom>
          <a:noFill/>
        </p:spPr>
        <p:txBody>
          <a:bodyPr wrap="square" rtlCol="0">
            <a:spAutoFit/>
          </a:bodyPr>
          <a:lstStyle/>
          <a:p>
            <a:r>
              <a:rPr lang="en-US" altLang="zh-CN" sz="1100" dirty="0">
                <a:solidFill>
                  <a:schemeClr val="tx2"/>
                </a:solidFill>
              </a:rPr>
              <a:t>Marlene </a:t>
            </a:r>
            <a:r>
              <a:rPr lang="en-US" altLang="zh-CN" sz="1100" dirty="0" err="1" smtClean="0">
                <a:solidFill>
                  <a:schemeClr val="tx2"/>
                </a:solidFill>
              </a:rPr>
              <a:t>Scardamalia</a:t>
            </a:r>
            <a:r>
              <a:rPr lang="zh-CN" altLang="en-US" sz="1100" dirty="0" smtClean="0">
                <a:solidFill>
                  <a:schemeClr val="tx2"/>
                </a:solidFill>
              </a:rPr>
              <a:t>，张建伟</a:t>
            </a:r>
            <a:r>
              <a:rPr lang="zh-CN" altLang="en-US" sz="1100" dirty="0">
                <a:solidFill>
                  <a:schemeClr val="tx2"/>
                </a:solidFill>
              </a:rPr>
              <a:t>，</a:t>
            </a:r>
            <a:r>
              <a:rPr lang="zh-CN" altLang="en-US" sz="1100" dirty="0" smtClean="0">
                <a:solidFill>
                  <a:schemeClr val="tx2"/>
                </a:solidFill>
              </a:rPr>
              <a:t>孙燕青</a:t>
            </a:r>
            <a:r>
              <a:rPr lang="en-US" altLang="zh-CN" sz="1100" dirty="0" smtClean="0">
                <a:solidFill>
                  <a:schemeClr val="tx2"/>
                </a:solidFill>
              </a:rPr>
              <a:t>.</a:t>
            </a:r>
            <a:r>
              <a:rPr lang="zh-CN" altLang="en-US" sz="1100" dirty="0" smtClean="0">
                <a:solidFill>
                  <a:schemeClr val="tx2"/>
                </a:solidFill>
              </a:rPr>
              <a:t>知识</a:t>
            </a:r>
            <a:r>
              <a:rPr lang="zh-CN" altLang="en-US" sz="1100" dirty="0">
                <a:solidFill>
                  <a:schemeClr val="tx2"/>
                </a:solidFill>
              </a:rPr>
              <a:t>建构共同体及其支撑环境</a:t>
            </a:r>
            <a:r>
              <a:rPr lang="en-US" altLang="zh-CN" sz="1100" dirty="0" smtClean="0">
                <a:solidFill>
                  <a:schemeClr val="tx2"/>
                </a:solidFill>
              </a:rPr>
              <a:t>[J].</a:t>
            </a:r>
            <a:r>
              <a:rPr lang="zh-CN" altLang="en-US" sz="1100" dirty="0">
                <a:solidFill>
                  <a:schemeClr val="tx2"/>
                </a:solidFill>
              </a:rPr>
              <a:t>现代教育技术，</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3</a:t>
            </a:r>
            <a:r>
              <a:rPr lang="zh-CN" altLang="en-US" sz="1100" dirty="0" smtClean="0">
                <a:solidFill>
                  <a:schemeClr val="tx2"/>
                </a:solidFill>
              </a:rPr>
              <a:t>）</a:t>
            </a:r>
            <a:endParaRPr lang="zh-CN" altLang="en-US" sz="1100" dirty="0">
              <a:solidFill>
                <a:schemeClr val="tx2"/>
              </a:solidFill>
            </a:endParaRPr>
          </a:p>
        </p:txBody>
      </p:sp>
    </p:spTree>
  </p:cSld>
  <p:clrMapOvr>
    <a:masterClrMapping/>
  </p:clrMapOvr>
  <p:transition>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知识论坛研究总结与后续研究</a:t>
            </a:r>
            <a:endParaRPr lang="zh-CN" altLang="en-US" dirty="0"/>
          </a:p>
        </p:txBody>
      </p:sp>
      <p:sp>
        <p:nvSpPr>
          <p:cNvPr id="5" name="页脚占位符 4"/>
          <p:cNvSpPr>
            <a:spLocks noGrp="1"/>
          </p:cNvSpPr>
          <p:nvPr>
            <p:ph type="ftr" sz="quarter" idx="11"/>
          </p:nvPr>
        </p:nvSpPr>
        <p:spPr/>
        <p:txBody>
          <a:bodyPr/>
          <a:lstStyle/>
          <a:p>
            <a:r>
              <a:rPr lang="en-US" altLang="zh-CN" smtClean="0"/>
              <a:t>Company Logo</a:t>
            </a:r>
            <a:endParaRPr lang="en-US" altLang="zh-CN"/>
          </a:p>
        </p:txBody>
      </p:sp>
      <p:graphicFrame>
        <p:nvGraphicFramePr>
          <p:cNvPr id="10" name="内容占位符 9"/>
          <p:cNvGraphicFramePr>
            <a:graphicFrameLocks noGrp="1"/>
          </p:cNvGraphicFramePr>
          <p:nvPr>
            <p:ph idx="1"/>
            <p:extLst>
              <p:ext uri="{D42A27DB-BD31-4B8C-83A1-F6EECF244321}">
                <p14:modId xmlns:p14="http://schemas.microsoft.com/office/powerpoint/2010/main" val="3833323848"/>
              </p:ext>
            </p:extLst>
          </p:nvPr>
        </p:nvGraphicFramePr>
        <p:xfrm>
          <a:off x="395536" y="1124744"/>
          <a:ext cx="8229600" cy="5248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矩形 11"/>
          <p:cNvSpPr/>
          <p:nvPr/>
        </p:nvSpPr>
        <p:spPr>
          <a:xfrm>
            <a:off x="827584" y="1940639"/>
            <a:ext cx="1111202" cy="1200329"/>
          </a:xfrm>
          <a:prstGeom prst="rect">
            <a:avLst/>
          </a:prstGeom>
          <a:noFill/>
        </p:spPr>
        <p:txBody>
          <a:bodyPr wrap="none" lIns="91440" tIns="45720" rIns="91440" bIns="45720">
            <a:spAutoFit/>
          </a:bodyPr>
          <a:lstStyle/>
          <a:p>
            <a:r>
              <a:rPr lang="zh-CN" alt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研究</a:t>
            </a:r>
            <a:endParaRPr lang="en-US" altLang="zh-CN"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zh-CN" alt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总结</a:t>
            </a:r>
            <a:endParaRPr lang="zh-CN" altLang="en-US" sz="3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4" name="矩形 13"/>
          <p:cNvSpPr/>
          <p:nvPr/>
        </p:nvSpPr>
        <p:spPr>
          <a:xfrm>
            <a:off x="796502" y="4221088"/>
            <a:ext cx="1111202" cy="1200329"/>
          </a:xfrm>
          <a:prstGeom prst="rect">
            <a:avLst/>
          </a:prstGeom>
          <a:noFill/>
        </p:spPr>
        <p:txBody>
          <a:bodyPr wrap="none" lIns="91440" tIns="45720" rIns="91440" bIns="45720">
            <a:spAutoFit/>
          </a:bodyPr>
          <a:lstStyle/>
          <a:p>
            <a:pPr algn="ctr"/>
            <a:r>
              <a:rPr lang="zh-CN" altLang="en-US" sz="3600" b="1" cap="all" spc="0" dirty="0" smtClean="0">
                <a:ln w="9000" cmpd="sng">
                  <a:solidFill>
                    <a:schemeClr val="accent4">
                      <a:shade val="50000"/>
                      <a:satMod val="120000"/>
                    </a:schemeClr>
                  </a:solidFill>
                  <a:prstDash val="solid"/>
                </a:ln>
                <a:solidFill>
                  <a:schemeClr val="accent2">
                    <a:lumMod val="50000"/>
                  </a:schemeClr>
                </a:solidFill>
                <a:effectLst>
                  <a:reflection blurRad="12700" stA="28000" endPos="45000" dist="1000" dir="5400000" sy="-100000" algn="bl" rotWithShape="0"/>
                </a:effectLst>
              </a:rPr>
              <a:t>后续</a:t>
            </a:r>
            <a:endParaRPr lang="en-US" altLang="zh-CN" sz="3600" b="1" cap="all" spc="0" dirty="0" smtClean="0">
              <a:ln w="9000" cmpd="sng">
                <a:solidFill>
                  <a:schemeClr val="accent4">
                    <a:shade val="50000"/>
                    <a:satMod val="120000"/>
                  </a:schemeClr>
                </a:solidFill>
                <a:prstDash val="solid"/>
              </a:ln>
              <a:solidFill>
                <a:schemeClr val="accent2">
                  <a:lumMod val="50000"/>
                </a:schemeClr>
              </a:solidFill>
              <a:effectLst>
                <a:reflection blurRad="12700" stA="28000" endPos="45000" dist="1000" dir="5400000" sy="-100000" algn="bl" rotWithShape="0"/>
              </a:effectLst>
            </a:endParaRPr>
          </a:p>
          <a:p>
            <a:pPr algn="ctr"/>
            <a:r>
              <a:rPr lang="zh-CN" altLang="en-US" sz="3600" b="1" cap="all" spc="0" dirty="0" smtClean="0">
                <a:ln w="9000" cmpd="sng">
                  <a:solidFill>
                    <a:schemeClr val="accent4">
                      <a:shade val="50000"/>
                      <a:satMod val="120000"/>
                    </a:schemeClr>
                  </a:solidFill>
                  <a:prstDash val="solid"/>
                </a:ln>
                <a:solidFill>
                  <a:schemeClr val="accent2">
                    <a:lumMod val="50000"/>
                  </a:schemeClr>
                </a:solidFill>
                <a:effectLst>
                  <a:reflection blurRad="12700" stA="28000" endPos="45000" dist="1000" dir="5400000" sy="-100000" algn="bl" rotWithShape="0"/>
                </a:effectLst>
              </a:rPr>
              <a:t>研究</a:t>
            </a:r>
            <a:endParaRPr lang="zh-CN" altLang="en-US" sz="3600" b="1" cap="all" spc="0" dirty="0">
              <a:ln w="9000" cmpd="sng">
                <a:solidFill>
                  <a:schemeClr val="accent4">
                    <a:shade val="50000"/>
                    <a:satMod val="120000"/>
                  </a:schemeClr>
                </a:solidFill>
                <a:prstDash val="solid"/>
              </a:ln>
              <a:solidFill>
                <a:schemeClr val="accent2">
                  <a:lumMod val="50000"/>
                </a:schemeClr>
              </a:solidFill>
              <a:effectLst>
                <a:reflection blurRad="12700" stA="28000" endPos="45000" dist="1000" dir="5400000" sy="-100000" algn="bl" rotWithShape="0"/>
              </a:effectLst>
            </a:endParaRPr>
          </a:p>
        </p:txBody>
      </p:sp>
      <p:sp>
        <p:nvSpPr>
          <p:cNvPr id="3" name="TextBox 2"/>
          <p:cNvSpPr txBox="1"/>
          <p:nvPr/>
        </p:nvSpPr>
        <p:spPr>
          <a:xfrm>
            <a:off x="1259631" y="764704"/>
            <a:ext cx="7212231" cy="707886"/>
          </a:xfrm>
          <a:prstGeom prst="rect">
            <a:avLst/>
          </a:prstGeom>
          <a:noFill/>
        </p:spPr>
        <p:txBody>
          <a:bodyPr wrap="none" rtlCol="0">
            <a:spAutoFit/>
          </a:bodyPr>
          <a:lstStyle/>
          <a:p>
            <a:r>
              <a:rPr lang="en-US" altLang="zh-CN" sz="2000" dirty="0" smtClean="0">
                <a:solidFill>
                  <a:schemeClr val="tx2"/>
                </a:solidFill>
                <a:latin typeface="华文楷体" pitchFamily="2" charset="-122"/>
                <a:ea typeface="华文楷体" pitchFamily="2" charset="-122"/>
              </a:rPr>
              <a:t>Demo</a:t>
            </a:r>
            <a:r>
              <a:rPr lang="zh-CN" altLang="en-US" sz="2000" dirty="0" smtClean="0">
                <a:solidFill>
                  <a:schemeClr val="tx2"/>
                </a:solidFill>
                <a:latin typeface="华文楷体" pitchFamily="2" charset="-122"/>
                <a:ea typeface="华文楷体" pitchFamily="2" charset="-122"/>
              </a:rPr>
              <a:t>网址：</a:t>
            </a:r>
            <a:r>
              <a:rPr lang="en-US" altLang="zh-CN" sz="2000" dirty="0">
                <a:solidFill>
                  <a:schemeClr val="tx2"/>
                </a:solidFill>
                <a:latin typeface="华文楷体" pitchFamily="2" charset="-122"/>
                <a:ea typeface="华文楷体" pitchFamily="2" charset="-122"/>
              </a:rPr>
              <a:t>http://kforumhost.motion.com:8080/login?DBGroup</a:t>
            </a:r>
            <a:r>
              <a:rPr lang="en-US" altLang="zh-CN" sz="2000" dirty="0" smtClean="0">
                <a:solidFill>
                  <a:schemeClr val="tx2"/>
                </a:solidFill>
                <a:latin typeface="华文楷体" pitchFamily="2" charset="-122"/>
                <a:ea typeface="华文楷体" pitchFamily="2" charset="-122"/>
              </a:rPr>
              <a:t>=</a:t>
            </a:r>
          </a:p>
          <a:p>
            <a:pPr algn="l"/>
            <a:r>
              <a:rPr lang="zh-CN" altLang="en-US" sz="2000" dirty="0" smtClean="0">
                <a:solidFill>
                  <a:schemeClr val="tx2"/>
                </a:solidFill>
                <a:latin typeface="华文楷体" pitchFamily="2" charset="-122"/>
                <a:ea typeface="华文楷体" pitchFamily="2" charset="-122"/>
              </a:rPr>
              <a:t>用户名和密码都是：</a:t>
            </a:r>
            <a:r>
              <a:rPr lang="en-US" altLang="zh-CN" sz="2000" dirty="0" smtClean="0">
                <a:solidFill>
                  <a:schemeClr val="tx2"/>
                </a:solidFill>
                <a:latin typeface="华文楷体" pitchFamily="2" charset="-122"/>
                <a:ea typeface="华文楷体" pitchFamily="2" charset="-122"/>
              </a:rPr>
              <a:t>guest5</a:t>
            </a:r>
            <a:endParaRPr lang="zh-CN" altLang="en-US" sz="2000" dirty="0">
              <a:solidFill>
                <a:schemeClr val="tx2"/>
              </a:solidFill>
              <a:latin typeface="华文楷体" pitchFamily="2" charset="-122"/>
              <a:ea typeface="华文楷体" pitchFamily="2" charset="-122"/>
            </a:endParaRPr>
          </a:p>
        </p:txBody>
      </p:sp>
    </p:spTree>
    <p:extLst>
      <p:ext uri="{BB962C8B-B14F-4D97-AF65-F5344CB8AC3E}">
        <p14:creationId xmlns:p14="http://schemas.microsoft.com/office/powerpoint/2010/main" val="2801510340"/>
      </p:ext>
    </p:extLst>
  </p:cSld>
  <p:clrMapOvr>
    <a:masterClrMapping/>
  </p:clrMapOvr>
  <p:transition>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extLst>
              <p:ext uri="{D42A27DB-BD31-4B8C-83A1-F6EECF244321}">
                <p14:modId xmlns:p14="http://schemas.microsoft.com/office/powerpoint/2010/main" val="1703785708"/>
              </p:ext>
            </p:extLst>
          </p:nvPr>
        </p:nvGraphicFramePr>
        <p:xfrm>
          <a:off x="323528" y="1916832"/>
          <a:ext cx="8939336" cy="55210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标题 1"/>
          <p:cNvSpPr>
            <a:spLocks noGrp="1"/>
          </p:cNvSpPr>
          <p:nvPr>
            <p:ph type="title"/>
          </p:nvPr>
        </p:nvSpPr>
        <p:spPr/>
        <p:txBody>
          <a:bodyPr/>
          <a:lstStyle/>
          <a:p>
            <a:r>
              <a:rPr lang="zh-CN" altLang="en-US" dirty="0" smtClean="0"/>
              <a:t>三个概念</a:t>
            </a:r>
            <a:endParaRPr lang="zh-CN" altLang="en-US" dirty="0"/>
          </a:p>
        </p:txBody>
      </p:sp>
      <p:sp>
        <p:nvSpPr>
          <p:cNvPr id="4" name="日期占位符 3"/>
          <p:cNvSpPr>
            <a:spLocks noGrp="1"/>
          </p:cNvSpPr>
          <p:nvPr>
            <p:ph type="dt" sz="half" idx="10"/>
          </p:nvPr>
        </p:nvSpPr>
        <p:spPr>
          <a:xfrm>
            <a:off x="179512" y="6597352"/>
            <a:ext cx="8074913" cy="260648"/>
          </a:xfrm>
        </p:spPr>
        <p:txBody>
          <a:bodyPr/>
          <a:lstStyle/>
          <a:p>
            <a:r>
              <a:rPr lang="en-US" altLang="zh-CN" sz="1100" b="0" dirty="0">
                <a:solidFill>
                  <a:schemeClr val="tx2"/>
                </a:solidFill>
              </a:rPr>
              <a:t>Marlene </a:t>
            </a:r>
            <a:r>
              <a:rPr lang="en-US" altLang="zh-CN" sz="1100" b="0" dirty="0" err="1" smtClean="0">
                <a:solidFill>
                  <a:schemeClr val="tx2"/>
                </a:solidFill>
              </a:rPr>
              <a:t>Scardamalia</a:t>
            </a:r>
            <a:r>
              <a:rPr lang="zh-CN" altLang="en-US" sz="1100" b="0" dirty="0" smtClean="0">
                <a:solidFill>
                  <a:schemeClr val="tx2"/>
                </a:solidFill>
              </a:rPr>
              <a:t>，张建伟，</a:t>
            </a:r>
            <a:r>
              <a:rPr lang="en-US" altLang="zh-CN" sz="1100" b="0" dirty="0" smtClean="0">
                <a:solidFill>
                  <a:schemeClr val="tx2"/>
                </a:solidFill>
              </a:rPr>
              <a:t> </a:t>
            </a:r>
            <a:r>
              <a:rPr lang="zh-CN" altLang="en-US" sz="1100" b="0" dirty="0">
                <a:solidFill>
                  <a:schemeClr val="tx2"/>
                </a:solidFill>
              </a:rPr>
              <a:t>孙</a:t>
            </a:r>
            <a:r>
              <a:rPr lang="zh-CN" altLang="en-US" sz="1100" b="0" dirty="0" smtClean="0">
                <a:solidFill>
                  <a:schemeClr val="tx2"/>
                </a:solidFill>
              </a:rPr>
              <a:t>燕青</a:t>
            </a:r>
            <a:r>
              <a:rPr lang="en-US" altLang="zh-CN" sz="1100" b="0" dirty="0" smtClean="0">
                <a:solidFill>
                  <a:schemeClr val="tx2"/>
                </a:solidFill>
              </a:rPr>
              <a:t>.</a:t>
            </a:r>
            <a:r>
              <a:rPr lang="zh-CN" altLang="en-US" sz="1100" b="0" dirty="0">
                <a:solidFill>
                  <a:schemeClr val="tx2"/>
                </a:solidFill>
              </a:rPr>
              <a:t>知识建构共同体及其支撑</a:t>
            </a:r>
            <a:r>
              <a:rPr lang="zh-CN" altLang="en-US" sz="1100" b="0" dirty="0" smtClean="0">
                <a:solidFill>
                  <a:schemeClr val="tx2"/>
                </a:solidFill>
              </a:rPr>
              <a:t>环境</a:t>
            </a:r>
            <a:r>
              <a:rPr lang="en-US" altLang="zh-CN" sz="1100" b="0" dirty="0" smtClean="0">
                <a:solidFill>
                  <a:schemeClr val="tx2"/>
                </a:solidFill>
              </a:rPr>
              <a:t>[J].</a:t>
            </a:r>
            <a:r>
              <a:rPr lang="zh-CN" altLang="en-US" sz="1100" b="0" dirty="0">
                <a:solidFill>
                  <a:schemeClr val="tx2"/>
                </a:solidFill>
              </a:rPr>
              <a:t>现代教育</a:t>
            </a:r>
            <a:r>
              <a:rPr lang="zh-CN" altLang="en-US" sz="1100" b="0" dirty="0" smtClean="0">
                <a:solidFill>
                  <a:schemeClr val="tx2"/>
                </a:solidFill>
              </a:rPr>
              <a:t>技术，</a:t>
            </a:r>
            <a:r>
              <a:rPr lang="en-US" altLang="zh-CN" sz="1100" b="0" dirty="0" smtClean="0">
                <a:solidFill>
                  <a:schemeClr val="tx2"/>
                </a:solidFill>
              </a:rPr>
              <a:t>2005</a:t>
            </a:r>
            <a:r>
              <a:rPr lang="zh-CN" altLang="en-US" sz="1100" b="0" dirty="0" smtClean="0">
                <a:solidFill>
                  <a:schemeClr val="tx2"/>
                </a:solidFill>
              </a:rPr>
              <a:t>（</a:t>
            </a:r>
            <a:r>
              <a:rPr lang="en-US" altLang="zh-CN" sz="1100" b="0" dirty="0" smtClean="0">
                <a:solidFill>
                  <a:schemeClr val="tx2"/>
                </a:solidFill>
              </a:rPr>
              <a:t>3</a:t>
            </a:r>
            <a:r>
              <a:rPr lang="zh-CN" altLang="en-US" sz="1100" b="0" dirty="0" smtClean="0">
                <a:solidFill>
                  <a:schemeClr val="tx2"/>
                </a:solidFill>
              </a:rPr>
              <a:t>）</a:t>
            </a:r>
            <a:endParaRPr lang="en-US" altLang="zh-CN" sz="1100" dirty="0">
              <a:solidFill>
                <a:schemeClr val="tx2"/>
              </a:solidFill>
            </a:endParaRPr>
          </a:p>
        </p:txBody>
      </p:sp>
      <p:sp>
        <p:nvSpPr>
          <p:cNvPr id="9" name="圆角矩形标注 8"/>
          <p:cNvSpPr/>
          <p:nvPr/>
        </p:nvSpPr>
        <p:spPr bwMode="auto">
          <a:xfrm>
            <a:off x="971600" y="764704"/>
            <a:ext cx="7416824" cy="3096344"/>
          </a:xfrm>
          <a:prstGeom prst="wedgeRoundRectCallout">
            <a:avLst>
              <a:gd name="adj1" fmla="val -2078"/>
              <a:gd name="adj2" fmla="val 62148"/>
              <a:gd name="adj3"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endParaRPr lang="zh-CN" altLang="en-US" sz="2400" dirty="0">
              <a:solidFill>
                <a:schemeClr val="tx2"/>
              </a:solidFill>
              <a:latin typeface="华文楷体" pitchFamily="2" charset="-122"/>
              <a:ea typeface="华文楷体" pitchFamily="2" charset="-122"/>
            </a:endParaRPr>
          </a:p>
        </p:txBody>
      </p:sp>
      <p:sp>
        <p:nvSpPr>
          <p:cNvPr id="3" name="TextBox 2"/>
          <p:cNvSpPr txBox="1"/>
          <p:nvPr/>
        </p:nvSpPr>
        <p:spPr>
          <a:xfrm>
            <a:off x="1629689" y="1020214"/>
            <a:ext cx="6264696" cy="2585323"/>
          </a:xfrm>
          <a:prstGeom prst="rect">
            <a:avLst/>
          </a:prstGeom>
          <a:noFill/>
        </p:spPr>
        <p:txBody>
          <a:bodyPr wrap="square" rtlCol="0">
            <a:spAutoFit/>
          </a:bodyPr>
          <a:lstStyle/>
          <a:p>
            <a:pPr algn="l"/>
            <a:r>
              <a:rPr lang="zh-CN" altLang="en-US" sz="2400" dirty="0" smtClean="0">
                <a:solidFill>
                  <a:schemeClr val="tx2"/>
                </a:solidFill>
                <a:latin typeface="华文楷体" pitchFamily="2" charset="-122"/>
                <a:ea typeface="华文楷体" pitchFamily="2" charset="-122"/>
              </a:rPr>
              <a:t>知识</a:t>
            </a:r>
            <a:r>
              <a:rPr lang="zh-CN" altLang="en-US" sz="2400" dirty="0">
                <a:solidFill>
                  <a:schemeClr val="tx2"/>
                </a:solidFill>
                <a:latin typeface="华文楷体" pitchFamily="2" charset="-122"/>
                <a:ea typeface="华文楷体" pitchFamily="2" charset="-122"/>
              </a:rPr>
              <a:t>建构共同体（ </a:t>
            </a:r>
            <a:r>
              <a:rPr lang="en-US" altLang="zh-CN" sz="2400" dirty="0">
                <a:solidFill>
                  <a:schemeClr val="tx2"/>
                </a:solidFill>
                <a:latin typeface="华文楷体" pitchFamily="2" charset="-122"/>
                <a:ea typeface="华文楷体" pitchFamily="2" charset="-122"/>
              </a:rPr>
              <a:t>Knowledge </a:t>
            </a:r>
            <a:r>
              <a:rPr lang="en-US" altLang="zh-CN" sz="2400" dirty="0" smtClean="0">
                <a:solidFill>
                  <a:schemeClr val="tx2"/>
                </a:solidFill>
                <a:latin typeface="华文楷体" pitchFamily="2" charset="-122"/>
                <a:ea typeface="华文楷体" pitchFamily="2" charset="-122"/>
              </a:rPr>
              <a:t>Building Community</a:t>
            </a:r>
            <a:r>
              <a:rPr lang="zh-CN" altLang="en-US" sz="2400" dirty="0">
                <a:solidFill>
                  <a:schemeClr val="tx2"/>
                </a:solidFill>
                <a:latin typeface="华文楷体" pitchFamily="2" charset="-122"/>
                <a:ea typeface="华文楷体" pitchFamily="2" charset="-122"/>
              </a:rPr>
              <a:t>，简称</a:t>
            </a:r>
            <a:r>
              <a:rPr lang="en-US" altLang="zh-CN" sz="2400" dirty="0">
                <a:solidFill>
                  <a:schemeClr val="tx2"/>
                </a:solidFill>
                <a:latin typeface="华文楷体" pitchFamily="2" charset="-122"/>
                <a:ea typeface="华文楷体" pitchFamily="2" charset="-122"/>
              </a:rPr>
              <a:t>KBC</a:t>
            </a:r>
            <a:r>
              <a:rPr lang="zh-CN" altLang="en-US" sz="2400" dirty="0">
                <a:solidFill>
                  <a:schemeClr val="tx2"/>
                </a:solidFill>
                <a:latin typeface="华文楷体" pitchFamily="2" charset="-122"/>
                <a:ea typeface="华文楷体" pitchFamily="2" charset="-122"/>
              </a:rPr>
              <a:t>）是一个以</a:t>
            </a:r>
            <a:r>
              <a:rPr lang="zh-CN" altLang="en-US" sz="2400" dirty="0">
                <a:solidFill>
                  <a:srgbClr val="FF0000"/>
                </a:solidFill>
                <a:latin typeface="华文楷体" pitchFamily="2" charset="-122"/>
                <a:ea typeface="华文楷体" pitchFamily="2" charset="-122"/>
              </a:rPr>
              <a:t>思想的形成和持续改进为关注点</a:t>
            </a:r>
            <a:r>
              <a:rPr lang="zh-CN" altLang="en-US" sz="2400" dirty="0">
                <a:solidFill>
                  <a:schemeClr val="tx2"/>
                </a:solidFill>
                <a:latin typeface="华文楷体" pitchFamily="2" charset="-122"/>
                <a:ea typeface="华文楷体" pitchFamily="2" charset="-122"/>
              </a:rPr>
              <a:t>的团体，其成员通过建构性的互动过程发展对于共同体有价值的思想。在</a:t>
            </a:r>
            <a:r>
              <a:rPr lang="en-US" altLang="zh-CN" sz="2400" dirty="0">
                <a:solidFill>
                  <a:schemeClr val="tx2"/>
                </a:solidFill>
                <a:latin typeface="华文楷体" pitchFamily="2" charset="-122"/>
                <a:ea typeface="华文楷体" pitchFamily="2" charset="-122"/>
              </a:rPr>
              <a:t>KBC </a:t>
            </a:r>
            <a:r>
              <a:rPr lang="zh-CN" altLang="en-US" sz="2400" dirty="0">
                <a:solidFill>
                  <a:schemeClr val="tx2"/>
                </a:solidFill>
                <a:latin typeface="华文楷体" pitchFamily="2" charset="-122"/>
                <a:ea typeface="华文楷体" pitchFamily="2" charset="-122"/>
              </a:rPr>
              <a:t>之中，各个成员共同完成“思想”（</a:t>
            </a:r>
            <a:r>
              <a:rPr lang="en-US" altLang="zh-CN" sz="2400" dirty="0">
                <a:solidFill>
                  <a:schemeClr val="tx2"/>
                </a:solidFill>
                <a:latin typeface="华文楷体" pitchFamily="2" charset="-122"/>
                <a:ea typeface="华文楷体" pitchFamily="2" charset="-122"/>
              </a:rPr>
              <a:t>ideas</a:t>
            </a:r>
            <a:r>
              <a:rPr lang="zh-CN" altLang="en-US" sz="2400" dirty="0">
                <a:solidFill>
                  <a:schemeClr val="tx2"/>
                </a:solidFill>
                <a:latin typeface="华文楷体" pitchFamily="2" charset="-122"/>
                <a:ea typeface="华文楷体" pitchFamily="2" charset="-122"/>
              </a:rPr>
              <a:t>）的生成和持续改进过程。</a:t>
            </a:r>
          </a:p>
          <a:p>
            <a:endParaRPr lang="zh-CN" altLang="en-US" dirty="0"/>
          </a:p>
        </p:txBody>
      </p:sp>
      <p:sp>
        <p:nvSpPr>
          <p:cNvPr id="17" name="TextBox 16"/>
          <p:cNvSpPr txBox="1"/>
          <p:nvPr/>
        </p:nvSpPr>
        <p:spPr>
          <a:xfrm>
            <a:off x="1197641" y="815885"/>
            <a:ext cx="7128792" cy="3046988"/>
          </a:xfrm>
          <a:prstGeom prst="rect">
            <a:avLst/>
          </a:prstGeom>
          <a:noFill/>
        </p:spPr>
        <p:txBody>
          <a:bodyPr wrap="square" rtlCol="0">
            <a:spAutoFit/>
          </a:bodyPr>
          <a:lstStyle/>
          <a:p>
            <a:pPr algn="l"/>
            <a:r>
              <a:rPr lang="en-US" altLang="zh-CN" sz="2400" dirty="0">
                <a:solidFill>
                  <a:schemeClr val="tx2"/>
                </a:solidFill>
                <a:latin typeface="华文楷体" pitchFamily="2" charset="-122"/>
                <a:ea typeface="华文楷体" pitchFamily="2" charset="-122"/>
              </a:rPr>
              <a:t>KBC </a:t>
            </a:r>
            <a:r>
              <a:rPr lang="zh-CN" altLang="en-US" sz="2400" dirty="0">
                <a:solidFill>
                  <a:schemeClr val="tx2"/>
                </a:solidFill>
                <a:latin typeface="华文楷体" pitchFamily="2" charset="-122"/>
                <a:ea typeface="华文楷体" pitchFamily="2" charset="-122"/>
              </a:rPr>
              <a:t>在工作方式上具有以下主要</a:t>
            </a:r>
            <a:r>
              <a:rPr lang="zh-CN" altLang="en-US" sz="2400" dirty="0" smtClean="0">
                <a:solidFill>
                  <a:schemeClr val="tx2"/>
                </a:solidFill>
                <a:latin typeface="华文楷体" pitchFamily="2" charset="-122"/>
                <a:ea typeface="华文楷体" pitchFamily="2" charset="-122"/>
              </a:rPr>
              <a:t>特征：</a:t>
            </a:r>
            <a:endParaRPr lang="en-US" altLang="zh-CN" sz="2400" dirty="0" smtClean="0">
              <a:solidFill>
                <a:schemeClr val="tx2"/>
              </a:solidFill>
              <a:latin typeface="华文楷体" pitchFamily="2" charset="-122"/>
              <a:ea typeface="华文楷体" pitchFamily="2" charset="-122"/>
            </a:endParaRPr>
          </a:p>
          <a:p>
            <a:pPr algn="l"/>
            <a:r>
              <a:rPr lang="en-US" altLang="zh-CN" sz="2400" dirty="0" smtClean="0">
                <a:solidFill>
                  <a:schemeClr val="tx2"/>
                </a:solidFill>
                <a:latin typeface="华文楷体" pitchFamily="2" charset="-122"/>
                <a:ea typeface="华文楷体" pitchFamily="2" charset="-122"/>
              </a:rPr>
              <a:t>1</a:t>
            </a:r>
            <a:r>
              <a:rPr lang="zh-CN" altLang="en-US" sz="2400" dirty="0" smtClean="0">
                <a:solidFill>
                  <a:schemeClr val="tx2"/>
                </a:solidFill>
                <a:latin typeface="华文楷体" pitchFamily="2" charset="-122"/>
                <a:ea typeface="华文楷体" pitchFamily="2" charset="-122"/>
              </a:rPr>
              <a:t>、关注</a:t>
            </a:r>
            <a:r>
              <a:rPr lang="zh-CN" altLang="en-US" sz="2400" dirty="0">
                <a:solidFill>
                  <a:schemeClr val="tx2"/>
                </a:solidFill>
                <a:latin typeface="华文楷体" pitchFamily="2" charset="-122"/>
                <a:ea typeface="华文楷体" pitchFamily="2" charset="-122"/>
              </a:rPr>
              <a:t>问题，而非知识单元或</a:t>
            </a:r>
            <a:r>
              <a:rPr lang="zh-CN" altLang="en-US" sz="2400" dirty="0" smtClean="0">
                <a:solidFill>
                  <a:schemeClr val="tx2"/>
                </a:solidFill>
                <a:latin typeface="华文楷体" pitchFamily="2" charset="-122"/>
                <a:ea typeface="华文楷体" pitchFamily="2" charset="-122"/>
              </a:rPr>
              <a:t>主题；</a:t>
            </a:r>
            <a:endParaRPr lang="en-US" altLang="zh-CN" sz="2400" dirty="0" smtClean="0">
              <a:solidFill>
                <a:schemeClr val="tx2"/>
              </a:solidFill>
              <a:latin typeface="华文楷体" pitchFamily="2" charset="-122"/>
              <a:ea typeface="华文楷体" pitchFamily="2" charset="-122"/>
            </a:endParaRPr>
          </a:p>
          <a:p>
            <a:pPr algn="l"/>
            <a:r>
              <a:rPr lang="en-US" altLang="zh-CN" sz="2400" dirty="0">
                <a:solidFill>
                  <a:schemeClr val="tx2"/>
                </a:solidFill>
                <a:latin typeface="华文楷体" pitchFamily="2" charset="-122"/>
                <a:ea typeface="华文楷体" pitchFamily="2" charset="-122"/>
              </a:rPr>
              <a:t>2</a:t>
            </a:r>
            <a:r>
              <a:rPr lang="zh-CN" altLang="en-US" sz="2400" dirty="0">
                <a:solidFill>
                  <a:schemeClr val="tx2"/>
                </a:solidFill>
                <a:latin typeface="华文楷体" pitchFamily="2" charset="-122"/>
                <a:ea typeface="华文楷体" pitchFamily="2" charset="-122"/>
              </a:rPr>
              <a:t>、关注思想的持续改进，而非寻找结论性</a:t>
            </a:r>
            <a:r>
              <a:rPr lang="zh-CN" altLang="en-US" sz="2400" dirty="0" smtClean="0">
                <a:solidFill>
                  <a:schemeClr val="tx2"/>
                </a:solidFill>
                <a:latin typeface="华文楷体" pitchFamily="2" charset="-122"/>
                <a:ea typeface="华文楷体" pitchFamily="2" charset="-122"/>
              </a:rPr>
              <a:t>答案；（跟进性探究或跟进性问题解决）</a:t>
            </a:r>
            <a:endParaRPr lang="en-US" altLang="zh-CN" sz="2400" dirty="0" smtClean="0">
              <a:solidFill>
                <a:schemeClr val="tx2"/>
              </a:solidFill>
              <a:latin typeface="华文楷体" pitchFamily="2" charset="-122"/>
              <a:ea typeface="华文楷体" pitchFamily="2" charset="-122"/>
            </a:endParaRPr>
          </a:p>
          <a:p>
            <a:pPr algn="l"/>
            <a:r>
              <a:rPr lang="en-US" altLang="zh-CN" sz="2400" dirty="0">
                <a:solidFill>
                  <a:schemeClr val="tx2"/>
                </a:solidFill>
                <a:latin typeface="华文楷体" pitchFamily="2" charset="-122"/>
                <a:ea typeface="华文楷体" pitchFamily="2" charset="-122"/>
              </a:rPr>
              <a:t>3</a:t>
            </a:r>
            <a:r>
              <a:rPr lang="zh-CN" altLang="en-US" sz="2400" dirty="0">
                <a:solidFill>
                  <a:schemeClr val="tx2"/>
                </a:solidFill>
                <a:latin typeface="华文楷体" pitchFamily="2" charset="-122"/>
                <a:ea typeface="华文楷体" pitchFamily="2" charset="-122"/>
              </a:rPr>
              <a:t>、关注共同体（集体）知识，而不仅仅是</a:t>
            </a:r>
            <a:r>
              <a:rPr lang="zh-CN" altLang="en-US" sz="2400" dirty="0" smtClean="0">
                <a:solidFill>
                  <a:schemeClr val="tx2"/>
                </a:solidFill>
                <a:latin typeface="华文楷体" pitchFamily="2" charset="-122"/>
                <a:ea typeface="华文楷体" pitchFamily="2" charset="-122"/>
              </a:rPr>
              <a:t>个人知识；</a:t>
            </a:r>
            <a:endParaRPr lang="en-US" altLang="zh-CN" sz="2400" dirty="0" smtClean="0">
              <a:solidFill>
                <a:schemeClr val="tx2"/>
              </a:solidFill>
              <a:latin typeface="华文楷体" pitchFamily="2" charset="-122"/>
              <a:ea typeface="华文楷体" pitchFamily="2" charset="-122"/>
            </a:endParaRPr>
          </a:p>
          <a:p>
            <a:pPr algn="l"/>
            <a:r>
              <a:rPr lang="en-US" altLang="zh-CN" sz="2400" dirty="0">
                <a:solidFill>
                  <a:schemeClr val="tx2"/>
                </a:solidFill>
                <a:latin typeface="华文楷体" pitchFamily="2" charset="-122"/>
                <a:ea typeface="华文楷体" pitchFamily="2" charset="-122"/>
              </a:rPr>
              <a:t>4</a:t>
            </a:r>
            <a:r>
              <a:rPr lang="zh-CN" altLang="en-US" sz="2400" dirty="0">
                <a:solidFill>
                  <a:schemeClr val="tx2"/>
                </a:solidFill>
                <a:latin typeface="华文楷体" pitchFamily="2" charset="-122"/>
                <a:ea typeface="华文楷体" pitchFamily="2" charset="-122"/>
              </a:rPr>
              <a:t>、强调去中心化的开放互动，而非权威控制</a:t>
            </a:r>
            <a:r>
              <a:rPr lang="zh-CN" altLang="en-US" sz="2400" dirty="0" smtClean="0">
                <a:solidFill>
                  <a:schemeClr val="tx2"/>
                </a:solidFill>
                <a:latin typeface="华文楷体" pitchFamily="2" charset="-122"/>
                <a:ea typeface="华文楷体" pitchFamily="2" charset="-122"/>
              </a:rPr>
              <a:t>的互动；</a:t>
            </a:r>
            <a:endParaRPr lang="en-US" altLang="zh-CN" sz="2400" dirty="0" smtClean="0">
              <a:solidFill>
                <a:schemeClr val="tx2"/>
              </a:solidFill>
              <a:latin typeface="华文楷体" pitchFamily="2" charset="-122"/>
              <a:ea typeface="华文楷体" pitchFamily="2" charset="-122"/>
            </a:endParaRPr>
          </a:p>
          <a:p>
            <a:pPr algn="l"/>
            <a:r>
              <a:rPr lang="en-US" altLang="zh-CN" sz="2400" dirty="0">
                <a:solidFill>
                  <a:schemeClr val="tx2"/>
                </a:solidFill>
                <a:latin typeface="华文楷体" pitchFamily="2" charset="-122"/>
                <a:ea typeface="华文楷体" pitchFamily="2" charset="-122"/>
              </a:rPr>
              <a:t>5</a:t>
            </a:r>
            <a:r>
              <a:rPr lang="zh-CN" altLang="en-US" sz="2400" dirty="0">
                <a:solidFill>
                  <a:schemeClr val="tx2"/>
                </a:solidFill>
                <a:latin typeface="华文楷体" pitchFamily="2" charset="-122"/>
                <a:ea typeface="华文楷体" pitchFamily="2" charset="-122"/>
              </a:rPr>
              <a:t>、强调知识建构的广泛</a:t>
            </a:r>
            <a:r>
              <a:rPr lang="zh-CN" altLang="en-US" sz="2400" dirty="0" smtClean="0">
                <a:solidFill>
                  <a:schemeClr val="tx2"/>
                </a:solidFill>
                <a:latin typeface="华文楷体" pitchFamily="2" charset="-122"/>
                <a:ea typeface="华文楷体" pitchFamily="2" charset="-122"/>
              </a:rPr>
              <a:t>渗透性。</a:t>
            </a:r>
            <a:endParaRPr lang="en-US" altLang="zh-CN" sz="2400" dirty="0" smtClean="0">
              <a:solidFill>
                <a:schemeClr val="tx2"/>
              </a:solidFill>
              <a:latin typeface="华文楷体" pitchFamily="2" charset="-122"/>
              <a:ea typeface="华文楷体" pitchFamily="2" charset="-122"/>
            </a:endParaRPr>
          </a:p>
          <a:p>
            <a:pPr algn="l"/>
            <a:endParaRPr lang="zh-CN" altLang="en-US" sz="2400" dirty="0">
              <a:solidFill>
                <a:schemeClr val="tx2"/>
              </a:solidFill>
              <a:latin typeface="华文楷体" pitchFamily="2" charset="-122"/>
              <a:ea typeface="华文楷体" pitchFamily="2" charset="-122"/>
            </a:endParaRPr>
          </a:p>
        </p:txBody>
      </p:sp>
      <p:sp>
        <p:nvSpPr>
          <p:cNvPr id="6" name="圆角右箭头 5"/>
          <p:cNvSpPr/>
          <p:nvPr/>
        </p:nvSpPr>
        <p:spPr bwMode="auto">
          <a:xfrm>
            <a:off x="7285729" y="3501008"/>
            <a:ext cx="730097" cy="720080"/>
          </a:xfrm>
          <a:prstGeom prst="bentArrow">
            <a:avLst>
              <a:gd name="adj1" fmla="val 25000"/>
              <a:gd name="adj2" fmla="val 35025"/>
              <a:gd name="adj3" fmla="val 25000"/>
              <a:gd name="adj4" fmla="val 43750"/>
            </a:avLst>
          </a:prstGeom>
          <a:ln>
            <a:headEnd type="none" w="med" len="med"/>
            <a:tailEnd type="none" w="med" len="med"/>
          </a:ln>
          <a:scene3d>
            <a:camera prst="orthographicFront">
              <a:rot lat="0" lon="0" rev="10800000"/>
            </a:camera>
            <a:lightRig rig="threePt" dir="t">
              <a:rot lat="0" lon="0" rev="1200000"/>
            </a:lightRig>
          </a:scene3d>
          <a:sp3d>
            <a:bevelT w="63500" h="25400"/>
          </a:sp3d>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7" name="矩形 6"/>
          <p:cNvSpPr/>
          <p:nvPr/>
        </p:nvSpPr>
        <p:spPr>
          <a:xfrm>
            <a:off x="6012160" y="2682207"/>
            <a:ext cx="2967480" cy="923330"/>
          </a:xfrm>
          <a:prstGeom prst="rect">
            <a:avLst/>
          </a:prstGeom>
          <a:noFill/>
        </p:spPr>
        <p:txBody>
          <a:bodyPr wrap="none" lIns="91440" tIns="45720" rIns="91440" bIns="45720">
            <a:spAutoFit/>
          </a:bodyPr>
          <a:lstStyle/>
          <a:p>
            <a:pPr algn="ctr"/>
            <a:r>
              <a:rPr lang="zh-CN" alt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知识论坛</a:t>
            </a:r>
            <a:endParaRPr lang="zh-CN"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0" name="TextBox 9"/>
          <p:cNvSpPr txBox="1"/>
          <p:nvPr/>
        </p:nvSpPr>
        <p:spPr>
          <a:xfrm>
            <a:off x="1115616" y="1204880"/>
            <a:ext cx="7128792" cy="1938992"/>
          </a:xfrm>
          <a:prstGeom prst="rect">
            <a:avLst/>
          </a:prstGeom>
          <a:noFill/>
        </p:spPr>
        <p:txBody>
          <a:bodyPr wrap="square" rtlCol="0">
            <a:spAutoFit/>
          </a:bodyPr>
          <a:lstStyle/>
          <a:p>
            <a:pPr algn="l"/>
            <a:r>
              <a:rPr lang="zh-CN" altLang="en-US" sz="2400" dirty="0">
                <a:solidFill>
                  <a:schemeClr val="tx2"/>
                </a:solidFill>
                <a:latin typeface="华文楷体" pitchFamily="2" charset="-122"/>
                <a:ea typeface="华文楷体" pitchFamily="2" charset="-122"/>
              </a:rPr>
              <a:t>以上这几个方面结合在一起就会导致教学模式的深层变化：学生们对于求知型问题的解决承担“</a:t>
            </a:r>
            <a:r>
              <a:rPr lang="zh-CN" altLang="en-US" sz="2400" dirty="0">
                <a:solidFill>
                  <a:srgbClr val="FF0000"/>
                </a:solidFill>
                <a:latin typeface="华文楷体" pitchFamily="2" charset="-122"/>
                <a:ea typeface="华文楷体" pitchFamily="2" charset="-122"/>
              </a:rPr>
              <a:t>集体性认知责任</a:t>
            </a:r>
            <a:r>
              <a:rPr lang="zh-CN" altLang="en-US" sz="2400" dirty="0">
                <a:solidFill>
                  <a:schemeClr val="tx2"/>
                </a:solidFill>
                <a:latin typeface="华文楷体" pitchFamily="2" charset="-122"/>
                <a:ea typeface="华文楷体" pitchFamily="2" charset="-122"/>
              </a:rPr>
              <a:t>”（ </a:t>
            </a:r>
            <a:r>
              <a:rPr lang="en-US" altLang="zh-CN" sz="2400" dirty="0">
                <a:solidFill>
                  <a:schemeClr val="tx2"/>
                </a:solidFill>
                <a:latin typeface="华文楷体" pitchFamily="2" charset="-122"/>
                <a:ea typeface="华文楷体" pitchFamily="2" charset="-122"/>
              </a:rPr>
              <a:t>collective cognitive responsibility</a:t>
            </a:r>
            <a:r>
              <a:rPr lang="zh-CN" altLang="en-US" sz="2400" dirty="0">
                <a:solidFill>
                  <a:schemeClr val="tx2"/>
                </a:solidFill>
                <a:latin typeface="华文楷体" pitchFamily="2" charset="-122"/>
                <a:ea typeface="华文楷体" pitchFamily="2" charset="-122"/>
              </a:rPr>
              <a:t>），在一个共同体之中进行知识建构活动，而教师的作用是帮助学生更好地担负起这种责任。</a:t>
            </a:r>
          </a:p>
        </p:txBody>
      </p:sp>
    </p:spTree>
    <p:extLst>
      <p:ext uri="{BB962C8B-B14F-4D97-AF65-F5344CB8AC3E}">
        <p14:creationId xmlns:p14="http://schemas.microsoft.com/office/powerpoint/2010/main" val="12825720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1" nodeType="clickEffect">
                                  <p:stCondLst>
                                    <p:cond delay="0"/>
                                  </p:stCondLst>
                                  <p:childTnLst>
                                    <p:anim calcmode="lin" valueType="num">
                                      <p:cBhvr additive="base">
                                        <p:cTn id="16" dur="500"/>
                                        <p:tgtEl>
                                          <p:spTgt spid="3"/>
                                        </p:tgtEl>
                                        <p:attrNameLst>
                                          <p:attrName>ppt_x</p:attrName>
                                        </p:attrNameLst>
                                      </p:cBhvr>
                                      <p:tavLst>
                                        <p:tav tm="0">
                                          <p:val>
                                            <p:strVal val="ppt_x"/>
                                          </p:val>
                                        </p:tav>
                                        <p:tav tm="100000">
                                          <p:val>
                                            <p:strVal val="ppt_x"/>
                                          </p:val>
                                        </p:tav>
                                      </p:tavLst>
                                    </p:anim>
                                    <p:anim calcmode="lin" valueType="num">
                                      <p:cBhvr additive="base">
                                        <p:cTn id="17" dur="500"/>
                                        <p:tgtEl>
                                          <p:spTgt spid="3"/>
                                        </p:tgtEl>
                                        <p:attrNameLst>
                                          <p:attrName>ppt_y</p:attrName>
                                        </p:attrNameLst>
                                      </p:cBhvr>
                                      <p:tavLst>
                                        <p:tav tm="0">
                                          <p:val>
                                            <p:strVal val="ppt_y"/>
                                          </p:val>
                                        </p:tav>
                                        <p:tav tm="100000">
                                          <p:val>
                                            <p:strVal val="1+ppt_h/2"/>
                                          </p:val>
                                        </p:tav>
                                      </p:tavLst>
                                    </p:anim>
                                    <p:set>
                                      <p:cBhvr>
                                        <p:cTn id="18" dur="1" fill="hold">
                                          <p:stCondLst>
                                            <p:cond delay="499"/>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xit" presetSubtype="4" fill="hold" grpId="1" nodeType="clickEffect">
                                  <p:stCondLst>
                                    <p:cond delay="0"/>
                                  </p:stCondLst>
                                  <p:childTnLst>
                                    <p:anim calcmode="lin" valueType="num">
                                      <p:cBhvr additive="base">
                                        <p:cTn id="28" dur="500"/>
                                        <p:tgtEl>
                                          <p:spTgt spid="17"/>
                                        </p:tgtEl>
                                        <p:attrNameLst>
                                          <p:attrName>ppt_x</p:attrName>
                                        </p:attrNameLst>
                                      </p:cBhvr>
                                      <p:tavLst>
                                        <p:tav tm="0">
                                          <p:val>
                                            <p:strVal val="ppt_x"/>
                                          </p:val>
                                        </p:tav>
                                        <p:tav tm="100000">
                                          <p:val>
                                            <p:strVal val="ppt_x"/>
                                          </p:val>
                                        </p:tav>
                                      </p:tavLst>
                                    </p:anim>
                                    <p:anim calcmode="lin" valueType="num">
                                      <p:cBhvr additive="base">
                                        <p:cTn id="29" dur="500"/>
                                        <p:tgtEl>
                                          <p:spTgt spid="17"/>
                                        </p:tgtEl>
                                        <p:attrNameLst>
                                          <p:attrName>ppt_y</p:attrName>
                                        </p:attrNameLst>
                                      </p:cBhvr>
                                      <p:tavLst>
                                        <p:tav tm="0">
                                          <p:val>
                                            <p:strVal val="ppt_y"/>
                                          </p:val>
                                        </p:tav>
                                        <p:tav tm="100000">
                                          <p:val>
                                            <p:strVal val="1+ppt_h/2"/>
                                          </p:val>
                                        </p:tav>
                                      </p:tavLst>
                                    </p:anim>
                                    <p:set>
                                      <p:cBhvr>
                                        <p:cTn id="30" dur="1" fill="hold">
                                          <p:stCondLst>
                                            <p:cond delay="499"/>
                                          </p:stCondLst>
                                        </p:cTn>
                                        <p:tgtEl>
                                          <p:spTgt spid="1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ppt_x"/>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xit" presetSubtype="4" fill="hold" grpId="1" nodeType="clickEffect">
                                  <p:stCondLst>
                                    <p:cond delay="0"/>
                                  </p:stCondLst>
                                  <p:childTnLst>
                                    <p:anim calcmode="lin" valueType="num">
                                      <p:cBhvr additive="base">
                                        <p:cTn id="40" dur="500"/>
                                        <p:tgtEl>
                                          <p:spTgt spid="9"/>
                                        </p:tgtEl>
                                        <p:attrNameLst>
                                          <p:attrName>ppt_x</p:attrName>
                                        </p:attrNameLst>
                                      </p:cBhvr>
                                      <p:tavLst>
                                        <p:tav tm="0">
                                          <p:val>
                                            <p:strVal val="ppt_x"/>
                                          </p:val>
                                        </p:tav>
                                        <p:tav tm="100000">
                                          <p:val>
                                            <p:strVal val="ppt_x"/>
                                          </p:val>
                                        </p:tav>
                                      </p:tavLst>
                                    </p:anim>
                                    <p:anim calcmode="lin" valueType="num">
                                      <p:cBhvr additive="base">
                                        <p:cTn id="41" dur="500"/>
                                        <p:tgtEl>
                                          <p:spTgt spid="9"/>
                                        </p:tgtEl>
                                        <p:attrNameLst>
                                          <p:attrName>ppt_y</p:attrName>
                                        </p:attrNameLst>
                                      </p:cBhvr>
                                      <p:tavLst>
                                        <p:tav tm="0">
                                          <p:val>
                                            <p:strVal val="ppt_y"/>
                                          </p:val>
                                        </p:tav>
                                        <p:tav tm="100000">
                                          <p:val>
                                            <p:strVal val="1+ppt_h/2"/>
                                          </p:val>
                                        </p:tav>
                                      </p:tavLst>
                                    </p:anim>
                                    <p:set>
                                      <p:cBhvr>
                                        <p:cTn id="42" dur="1" fill="hold">
                                          <p:stCondLst>
                                            <p:cond delay="499"/>
                                          </p:stCondLst>
                                        </p:cTn>
                                        <p:tgtEl>
                                          <p:spTgt spid="9"/>
                                        </p:tgtEl>
                                        <p:attrNameLst>
                                          <p:attrName>style.visibility</p:attrName>
                                        </p:attrNameLst>
                                      </p:cBhvr>
                                      <p:to>
                                        <p:strVal val="hidden"/>
                                      </p:to>
                                    </p:set>
                                  </p:childTnLst>
                                </p:cTn>
                              </p:par>
                              <p:par>
                                <p:cTn id="43" presetID="2" presetClass="exit" presetSubtype="4" fill="hold" grpId="1" nodeType="withEffect">
                                  <p:stCondLst>
                                    <p:cond delay="0"/>
                                  </p:stCondLst>
                                  <p:childTnLst>
                                    <p:anim calcmode="lin" valueType="num">
                                      <p:cBhvr additive="base">
                                        <p:cTn id="44" dur="500"/>
                                        <p:tgtEl>
                                          <p:spTgt spid="10"/>
                                        </p:tgtEl>
                                        <p:attrNameLst>
                                          <p:attrName>ppt_x</p:attrName>
                                        </p:attrNameLst>
                                      </p:cBhvr>
                                      <p:tavLst>
                                        <p:tav tm="0">
                                          <p:val>
                                            <p:strVal val="ppt_x"/>
                                          </p:val>
                                        </p:tav>
                                        <p:tav tm="100000">
                                          <p:val>
                                            <p:strVal val="ppt_x"/>
                                          </p:val>
                                        </p:tav>
                                      </p:tavLst>
                                    </p:anim>
                                    <p:anim calcmode="lin" valueType="num">
                                      <p:cBhvr additive="base">
                                        <p:cTn id="45" dur="500"/>
                                        <p:tgtEl>
                                          <p:spTgt spid="10"/>
                                        </p:tgtEl>
                                        <p:attrNameLst>
                                          <p:attrName>ppt_y</p:attrName>
                                        </p:attrNameLst>
                                      </p:cBhvr>
                                      <p:tavLst>
                                        <p:tav tm="0">
                                          <p:val>
                                            <p:strVal val="ppt_y"/>
                                          </p:val>
                                        </p:tav>
                                        <p:tav tm="100000">
                                          <p:val>
                                            <p:strVal val="1+ppt_h/2"/>
                                          </p:val>
                                        </p:tav>
                                      </p:tavLst>
                                    </p:anim>
                                    <p:set>
                                      <p:cBhvr>
                                        <p:cTn id="46" dur="1" fill="hold">
                                          <p:stCondLst>
                                            <p:cond delay="499"/>
                                          </p:stCondLst>
                                        </p:cTn>
                                        <p:tgtEl>
                                          <p:spTgt spid="1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ppt_x"/>
                                          </p:val>
                                        </p:tav>
                                        <p:tav tm="100000">
                                          <p:val>
                                            <p:strVal val="#ppt_x"/>
                                          </p:val>
                                        </p:tav>
                                      </p:tavLst>
                                    </p:anim>
                                    <p:anim calcmode="lin" valueType="num">
                                      <p:cBhvr additive="base">
                                        <p:cTn id="52" dur="500" fill="hold"/>
                                        <p:tgtEl>
                                          <p:spTgt spid="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ppt_x"/>
                                          </p:val>
                                        </p:tav>
                                        <p:tav tm="100000">
                                          <p:val>
                                            <p:strVal val="#ppt_x"/>
                                          </p:val>
                                        </p:tav>
                                      </p:tavLst>
                                    </p:anim>
                                    <p:anim calcmode="lin" valueType="num">
                                      <p:cBhvr additive="base">
                                        <p:cTn id="5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3" grpId="0"/>
      <p:bldP spid="3" grpId="1"/>
      <p:bldP spid="17" grpId="0"/>
      <p:bldP spid="17" grpId="1"/>
      <p:bldP spid="6" grpId="0" animBg="1"/>
      <p:bldP spid="7" grpId="0"/>
      <p:bldP spid="10" grpId="0"/>
      <p:bldP spid="10"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对学习元的启示（理论上）</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6" name="横卷形 5"/>
          <p:cNvSpPr/>
          <p:nvPr/>
        </p:nvSpPr>
        <p:spPr bwMode="auto">
          <a:xfrm>
            <a:off x="857224" y="1428736"/>
            <a:ext cx="7500990" cy="4500594"/>
          </a:xfrm>
          <a:prstGeom prst="horizontalScroll">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Wingdings" pitchFamily="2" charset="2"/>
              <a:buChar char="ü"/>
              <a:tabLst/>
            </a:pPr>
            <a:r>
              <a:rPr lang="zh-CN" altLang="en-US" sz="2400" dirty="0" smtClean="0">
                <a:solidFill>
                  <a:schemeClr val="tx2">
                    <a:lumMod val="95000"/>
                    <a:lumOff val="5000"/>
                  </a:schemeClr>
                </a:solidFill>
                <a:latin typeface="Arial" charset="0"/>
              </a:rPr>
              <a:t>关注问题，而非知识单元。</a:t>
            </a:r>
            <a:endParaRPr lang="en-US" altLang="zh-CN" sz="2400" dirty="0" smtClean="0">
              <a:solidFill>
                <a:schemeClr val="tx2">
                  <a:lumMod val="95000"/>
                  <a:lumOff val="5000"/>
                </a:schemeClr>
              </a:solidFill>
              <a:latin typeface="Arial" charset="0"/>
            </a:endParaRPr>
          </a:p>
          <a:p>
            <a:pPr marL="0" marR="0" indent="0" algn="l" defTabSz="914400" rtl="0" eaLnBrk="1" fontAlgn="base" latinLnBrk="0" hangingPunct="1">
              <a:lnSpc>
                <a:spcPct val="100000"/>
              </a:lnSpc>
              <a:spcBef>
                <a:spcPct val="0"/>
              </a:spcBef>
              <a:spcAft>
                <a:spcPct val="0"/>
              </a:spcAft>
              <a:buClrTx/>
              <a:buSzTx/>
              <a:buFont typeface="Wingdings" pitchFamily="2" charset="2"/>
              <a:buChar char="ü"/>
              <a:tabLst/>
            </a:pPr>
            <a:endParaRPr lang="en-US" altLang="zh-CN" sz="1100" dirty="0" smtClean="0">
              <a:solidFill>
                <a:schemeClr val="tx2">
                  <a:lumMod val="95000"/>
                  <a:lumOff val="5000"/>
                </a:schemeClr>
              </a:solidFill>
              <a:latin typeface="Arial" charset="0"/>
            </a:endParaRPr>
          </a:p>
          <a:p>
            <a:pPr algn="l">
              <a:buFont typeface="Wingdings" pitchFamily="2" charset="2"/>
              <a:buChar char="ü"/>
            </a:pPr>
            <a:r>
              <a:rPr lang="zh-CN" altLang="en-US" sz="2400" dirty="0" smtClean="0">
                <a:solidFill>
                  <a:schemeClr val="tx2">
                    <a:lumMod val="95000"/>
                    <a:lumOff val="5000"/>
                  </a:schemeClr>
                </a:solidFill>
              </a:rPr>
              <a:t>关注思想的持续改进，而非寻找结论性答案。</a:t>
            </a:r>
            <a:endParaRPr lang="en-US" altLang="zh-CN" sz="2400" dirty="0" smtClean="0">
              <a:solidFill>
                <a:schemeClr val="tx2">
                  <a:lumMod val="95000"/>
                  <a:lumOff val="5000"/>
                </a:schemeClr>
              </a:solidFill>
            </a:endParaRPr>
          </a:p>
          <a:p>
            <a:pPr algn="l"/>
            <a:endParaRPr lang="en-US" altLang="zh-CN" sz="1100" dirty="0" smtClean="0">
              <a:solidFill>
                <a:schemeClr val="tx2">
                  <a:lumMod val="95000"/>
                  <a:lumOff val="5000"/>
                </a:schemeClr>
              </a:solidFill>
            </a:endParaRPr>
          </a:p>
          <a:p>
            <a:pPr algn="l">
              <a:buFont typeface="Wingdings" pitchFamily="2" charset="2"/>
              <a:buChar char="ü"/>
            </a:pPr>
            <a:r>
              <a:rPr lang="zh-CN" altLang="en-US" sz="2400" dirty="0" smtClean="0">
                <a:solidFill>
                  <a:schemeClr val="tx2">
                    <a:lumMod val="95000"/>
                    <a:lumOff val="5000"/>
                  </a:schemeClr>
                </a:solidFill>
              </a:rPr>
              <a:t>注重表现学习元思想的演进历程。</a:t>
            </a:r>
            <a:endParaRPr lang="en-US" altLang="zh-CN" sz="2400" dirty="0" smtClean="0">
              <a:solidFill>
                <a:schemeClr val="tx2">
                  <a:lumMod val="95000"/>
                  <a:lumOff val="5000"/>
                </a:schemeClr>
              </a:solidFill>
            </a:endParaRPr>
          </a:p>
          <a:p>
            <a:pPr algn="l">
              <a:buFont typeface="Wingdings" pitchFamily="2" charset="2"/>
              <a:buChar char="ü"/>
            </a:pPr>
            <a:endParaRPr lang="en-US" altLang="zh-CN" sz="1100" dirty="0" smtClean="0">
              <a:solidFill>
                <a:schemeClr val="tx2">
                  <a:lumMod val="95000"/>
                  <a:lumOff val="5000"/>
                </a:schemeClr>
              </a:solidFill>
              <a:latin typeface="Arial" charset="0"/>
            </a:endParaRPr>
          </a:p>
          <a:p>
            <a:pPr algn="l">
              <a:buFont typeface="Wingdings" pitchFamily="2" charset="2"/>
              <a:buChar char="ü"/>
            </a:pPr>
            <a:r>
              <a:rPr lang="zh-CN" altLang="en-US" sz="2400" dirty="0" smtClean="0">
                <a:solidFill>
                  <a:schemeClr val="tx2">
                    <a:lumMod val="95000"/>
                    <a:lumOff val="5000"/>
                  </a:schemeClr>
                </a:solidFill>
                <a:latin typeface="Arial" charset="0"/>
              </a:rPr>
              <a:t>注重发展性评价（个人和群体）。</a:t>
            </a:r>
            <a:endParaRPr lang="en-US" altLang="zh-CN" sz="2400" dirty="0" smtClean="0">
              <a:solidFill>
                <a:schemeClr val="tx2">
                  <a:lumMod val="95000"/>
                  <a:lumOff val="5000"/>
                </a:schemeClr>
              </a:solidFill>
              <a:latin typeface="Arial" charset="0"/>
            </a:endParaRPr>
          </a:p>
          <a:p>
            <a:pPr lvl="1" algn="l">
              <a:buFont typeface="Wingdings" pitchFamily="2" charset="2"/>
              <a:buChar char="ü"/>
            </a:pPr>
            <a:endParaRPr lang="en-US" altLang="zh-CN" sz="1100" dirty="0">
              <a:solidFill>
                <a:schemeClr val="tx2">
                  <a:lumMod val="95000"/>
                  <a:lumOff val="5000"/>
                </a:schemeClr>
              </a:solidFill>
              <a:latin typeface="Arial" charset="0"/>
            </a:endParaRPr>
          </a:p>
          <a:p>
            <a:pPr algn="l">
              <a:buFont typeface="Wingdings" pitchFamily="2" charset="2"/>
              <a:buChar char="ü"/>
            </a:pPr>
            <a:r>
              <a:rPr lang="zh-CN" altLang="en-US" sz="2400" dirty="0" smtClean="0">
                <a:solidFill>
                  <a:schemeClr val="tx2">
                    <a:lumMod val="95000"/>
                    <a:lumOff val="5000"/>
                  </a:schemeClr>
                </a:solidFill>
                <a:latin typeface="Arial" charset="0"/>
              </a:rPr>
              <a:t>知识建构教学模式的参考。</a:t>
            </a:r>
            <a:endParaRPr lang="en-US" altLang="zh-CN" sz="2400" dirty="0" smtClean="0">
              <a:solidFill>
                <a:schemeClr val="tx2">
                  <a:lumMod val="95000"/>
                  <a:lumOff val="5000"/>
                </a:schemeClr>
              </a:solidFill>
              <a:latin typeface="Arial" charset="0"/>
            </a:endParaRPr>
          </a:p>
          <a:p>
            <a:pPr marL="0" marR="0" indent="0" algn="l" defTabSz="914400" rtl="0" eaLnBrk="1" fontAlgn="base" latinLnBrk="0" hangingPunct="1">
              <a:lnSpc>
                <a:spcPct val="100000"/>
              </a:lnSpc>
              <a:spcBef>
                <a:spcPct val="0"/>
              </a:spcBef>
              <a:spcAft>
                <a:spcPct val="0"/>
              </a:spcAft>
              <a:buClrTx/>
              <a:buSzTx/>
              <a:buFont typeface="Wingdings" pitchFamily="2" charset="2"/>
              <a:buChar char="ü"/>
              <a:tabLst/>
            </a:pPr>
            <a:endParaRPr kumimoji="0" lang="zh-CN" altLang="en-US" sz="1800" b="0" i="0" u="none" strike="noStrike" cap="none" normalizeH="0" baseline="0" dirty="0" smtClean="0">
              <a:ln>
                <a:noFill/>
              </a:ln>
              <a:solidFill>
                <a:schemeClr val="tx1"/>
              </a:solidFill>
              <a:effectLst/>
              <a:latin typeface="Arial" charset="0"/>
            </a:endParaRPr>
          </a:p>
        </p:txBody>
      </p:sp>
    </p:spTree>
  </p:cSld>
  <p:clrMapOvr>
    <a:masterClrMapping/>
  </p:clrMapOvr>
  <p:transition>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对学习元的启示（技术上）</a:t>
            </a:r>
            <a:endParaRPr lang="zh-CN" altLang="en-US" b="1" dirty="0"/>
          </a:p>
        </p:txBody>
      </p:sp>
      <p:sp>
        <p:nvSpPr>
          <p:cNvPr id="4" name="AutoShape 4"/>
          <p:cNvSpPr>
            <a:spLocks noChangeArrowheads="1"/>
          </p:cNvSpPr>
          <p:nvPr/>
        </p:nvSpPr>
        <p:spPr bwMode="gray">
          <a:xfrm>
            <a:off x="5643570" y="2867012"/>
            <a:ext cx="2428892" cy="2933720"/>
          </a:xfrm>
          <a:prstGeom prst="roundRect">
            <a:avLst>
              <a:gd name="adj" fmla="val 13745"/>
            </a:avLst>
          </a:prstGeom>
          <a:noFill/>
          <a:ln w="38100">
            <a:solidFill>
              <a:schemeClr val="tx1"/>
            </a:solidFill>
            <a:round/>
            <a:headEnd/>
            <a:tailEnd/>
          </a:ln>
          <a:effectLst/>
        </p:spPr>
        <p:txBody>
          <a:bodyPr wrap="none" anchor="ctr"/>
          <a:lstStyle/>
          <a:p>
            <a:endParaRPr lang="zh-CN" altLang="en-US"/>
          </a:p>
        </p:txBody>
      </p:sp>
      <p:sp>
        <p:nvSpPr>
          <p:cNvPr id="5" name="AutoShape 5"/>
          <p:cNvSpPr>
            <a:spLocks noChangeArrowheads="1"/>
          </p:cNvSpPr>
          <p:nvPr/>
        </p:nvSpPr>
        <p:spPr bwMode="gray">
          <a:xfrm>
            <a:off x="3214678" y="2867012"/>
            <a:ext cx="2286016" cy="2933720"/>
          </a:xfrm>
          <a:prstGeom prst="roundRect">
            <a:avLst>
              <a:gd name="adj" fmla="val 13745"/>
            </a:avLst>
          </a:prstGeom>
          <a:noFill/>
          <a:ln w="38100">
            <a:solidFill>
              <a:schemeClr val="tx1"/>
            </a:solidFill>
            <a:round/>
            <a:headEnd/>
            <a:tailEnd/>
          </a:ln>
          <a:effectLst/>
        </p:spPr>
        <p:txBody>
          <a:bodyPr wrap="none" anchor="ctr"/>
          <a:lstStyle/>
          <a:p>
            <a:endParaRPr lang="zh-CN" altLang="en-US"/>
          </a:p>
        </p:txBody>
      </p:sp>
      <p:sp>
        <p:nvSpPr>
          <p:cNvPr id="6" name="AutoShape 6"/>
          <p:cNvSpPr>
            <a:spLocks noChangeArrowheads="1"/>
          </p:cNvSpPr>
          <p:nvPr/>
        </p:nvSpPr>
        <p:spPr bwMode="gray">
          <a:xfrm>
            <a:off x="1071538" y="2867012"/>
            <a:ext cx="2000264" cy="2933720"/>
          </a:xfrm>
          <a:prstGeom prst="roundRect">
            <a:avLst>
              <a:gd name="adj" fmla="val 13745"/>
            </a:avLst>
          </a:prstGeom>
          <a:noFill/>
          <a:ln w="38100">
            <a:solidFill>
              <a:schemeClr val="tx1"/>
            </a:solidFill>
            <a:round/>
            <a:headEnd/>
            <a:tailEnd/>
          </a:ln>
          <a:effectLst/>
        </p:spPr>
        <p:txBody>
          <a:bodyPr wrap="none" anchor="ctr"/>
          <a:lstStyle/>
          <a:p>
            <a:endParaRPr lang="zh-CN" altLang="en-US"/>
          </a:p>
        </p:txBody>
      </p:sp>
      <p:grpSp>
        <p:nvGrpSpPr>
          <p:cNvPr id="7" name="组合 6"/>
          <p:cNvGrpSpPr/>
          <p:nvPr/>
        </p:nvGrpSpPr>
        <p:grpSpPr>
          <a:xfrm>
            <a:off x="1697422" y="1571612"/>
            <a:ext cx="5435868" cy="990600"/>
            <a:chOff x="1282700" y="2057400"/>
            <a:chExt cx="4545214" cy="990600"/>
          </a:xfrm>
        </p:grpSpPr>
        <p:sp>
          <p:nvSpPr>
            <p:cNvPr id="8" name="Rectangle 20"/>
            <p:cNvSpPr>
              <a:spLocks noChangeArrowheads="1"/>
            </p:cNvSpPr>
            <p:nvPr/>
          </p:nvSpPr>
          <p:spPr bwMode="gray">
            <a:xfrm rot="3419336">
              <a:off x="4693173" y="2017656"/>
              <a:ext cx="924560" cy="1004047"/>
            </a:xfrm>
            <a:prstGeom prst="rect">
              <a:avLst/>
            </a:prstGeom>
            <a:gradFill rotWithShape="1">
              <a:gsLst>
                <a:gs pos="0">
                  <a:schemeClr val="bg2"/>
                </a:gs>
                <a:gs pos="100000">
                  <a:schemeClr val="bg2">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bg2"/>
              </a:extrusionClr>
            </a:sp3d>
          </p:spPr>
          <p:txBody>
            <a:bodyPr wrap="none" anchor="ctr">
              <a:flatTx/>
            </a:bodyPr>
            <a:lstStyle/>
            <a:p>
              <a:endParaRPr lang="zh-CN" altLang="en-US"/>
            </a:p>
          </p:txBody>
        </p:sp>
        <p:grpSp>
          <p:nvGrpSpPr>
            <p:cNvPr id="9" name="组合 34"/>
            <p:cNvGrpSpPr/>
            <p:nvPr/>
          </p:nvGrpSpPr>
          <p:grpSpPr>
            <a:xfrm>
              <a:off x="1282700" y="2057400"/>
              <a:ext cx="4545214" cy="990600"/>
              <a:chOff x="1282700" y="2057400"/>
              <a:chExt cx="4545214" cy="990600"/>
            </a:xfrm>
          </p:grpSpPr>
          <p:sp>
            <p:nvSpPr>
              <p:cNvPr id="10" name="Rectangle 8"/>
              <p:cNvSpPr>
                <a:spLocks noChangeArrowheads="1"/>
              </p:cNvSpPr>
              <p:nvPr/>
            </p:nvSpPr>
            <p:spPr bwMode="gray">
              <a:xfrm rot="3419336">
                <a:off x="1322444" y="2083696"/>
                <a:ext cx="924560" cy="1004047"/>
              </a:xfrm>
              <a:prstGeom prst="rect">
                <a:avLst/>
              </a:prstGeom>
              <a:gradFill rotWithShape="1">
                <a:gsLst>
                  <a:gs pos="0">
                    <a:schemeClr val="bg2"/>
                  </a:gs>
                  <a:gs pos="100000">
                    <a:schemeClr val="bg2">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bg2"/>
                </a:extrusionClr>
              </a:sp3d>
            </p:spPr>
            <p:txBody>
              <a:bodyPr wrap="none" anchor="ctr">
                <a:flatTx/>
              </a:bodyPr>
              <a:lstStyle/>
              <a:p>
                <a:endParaRPr lang="zh-CN" altLang="en-US"/>
              </a:p>
            </p:txBody>
          </p:sp>
          <p:grpSp>
            <p:nvGrpSpPr>
              <p:cNvPr id="11" name="Group 9"/>
              <p:cNvGrpSpPr>
                <a:grpSpLocks/>
              </p:cNvGrpSpPr>
              <p:nvPr/>
            </p:nvGrpSpPr>
            <p:grpSpPr bwMode="auto">
              <a:xfrm>
                <a:off x="2286739" y="2255520"/>
                <a:ext cx="932327" cy="132080"/>
                <a:chOff x="2003" y="3439"/>
                <a:chExt cx="468" cy="244"/>
              </a:xfrm>
            </p:grpSpPr>
            <p:sp>
              <p:nvSpPr>
                <p:cNvPr id="21" name="Oval 10"/>
                <p:cNvSpPr>
                  <a:spLocks noChangeArrowheads="1"/>
                </p:cNvSpPr>
                <p:nvPr/>
              </p:nvSpPr>
              <p:spPr bwMode="gray">
                <a:xfrm>
                  <a:off x="2003" y="3439"/>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w="9525">
                  <a:noFill/>
                  <a:round/>
                  <a:headEnd/>
                  <a:tailEnd/>
                </a:ln>
                <a:effectLst/>
              </p:spPr>
              <p:txBody>
                <a:bodyPr wrap="none" anchor="ctr"/>
                <a:lstStyle/>
                <a:p>
                  <a:endParaRPr lang="zh-CN" altLang="en-US"/>
                </a:p>
              </p:txBody>
            </p:sp>
            <p:sp>
              <p:nvSpPr>
                <p:cNvPr id="22" name="Rectangle 11"/>
                <p:cNvSpPr>
                  <a:spLocks noChangeArrowheads="1"/>
                </p:cNvSpPr>
                <p:nvPr/>
              </p:nvSpPr>
              <p:spPr bwMode="gray">
                <a:xfrm>
                  <a:off x="2048" y="3441"/>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w="9525">
                  <a:noFill/>
                  <a:miter lim="800000"/>
                  <a:headEnd/>
                  <a:tailEnd/>
                </a:ln>
                <a:effectLst/>
              </p:spPr>
              <p:txBody>
                <a:bodyPr wrap="none" anchor="ctr"/>
                <a:lstStyle/>
                <a:p>
                  <a:endParaRPr lang="zh-CN" altLang="en-US"/>
                </a:p>
              </p:txBody>
            </p:sp>
            <p:sp>
              <p:nvSpPr>
                <p:cNvPr id="23" name="Oval 12"/>
                <p:cNvSpPr>
                  <a:spLocks noChangeArrowheads="1"/>
                </p:cNvSpPr>
                <p:nvPr/>
              </p:nvSpPr>
              <p:spPr bwMode="gray">
                <a:xfrm>
                  <a:off x="2400" y="3443"/>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p:spPr>
              <p:txBody>
                <a:bodyPr wrap="none" anchor="ctr"/>
                <a:lstStyle/>
                <a:p>
                  <a:endParaRPr lang="zh-CN" altLang="en-US"/>
                </a:p>
              </p:txBody>
            </p:sp>
            <p:sp>
              <p:nvSpPr>
                <p:cNvPr id="24" name="Oval 13"/>
                <p:cNvSpPr>
                  <a:spLocks noChangeArrowheads="1"/>
                </p:cNvSpPr>
                <p:nvPr/>
              </p:nvSpPr>
              <p:spPr bwMode="gray">
                <a:xfrm>
                  <a:off x="2438" y="3519"/>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9525">
                  <a:noFill/>
                  <a:round/>
                  <a:headEnd/>
                  <a:tailEnd/>
                </a:ln>
                <a:effectLst/>
              </p:spPr>
              <p:txBody>
                <a:bodyPr wrap="none" anchor="ctr"/>
                <a:lstStyle/>
                <a:p>
                  <a:endParaRPr lang="zh-CN" altLang="en-US"/>
                </a:p>
              </p:txBody>
            </p:sp>
          </p:grpSp>
          <p:sp>
            <p:nvSpPr>
              <p:cNvPr id="12" name="Rectangle 14"/>
              <p:cNvSpPr>
                <a:spLocks noChangeArrowheads="1"/>
              </p:cNvSpPr>
              <p:nvPr/>
            </p:nvSpPr>
            <p:spPr bwMode="gray">
              <a:xfrm rot="3419336">
                <a:off x="3043667" y="2017656"/>
                <a:ext cx="924560" cy="1004047"/>
              </a:xfrm>
              <a:prstGeom prst="rect">
                <a:avLst/>
              </a:prstGeom>
              <a:gradFill rotWithShape="1">
                <a:gsLst>
                  <a:gs pos="0">
                    <a:schemeClr val="accent2"/>
                  </a:gs>
                  <a:gs pos="100000">
                    <a:schemeClr val="accent2">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accent2"/>
                </a:extrusionClr>
              </a:sp3d>
            </p:spPr>
            <p:txBody>
              <a:bodyPr wrap="none" anchor="ctr">
                <a:flatTx/>
              </a:bodyPr>
              <a:lstStyle/>
              <a:p>
                <a:endParaRPr lang="zh-CN" altLang="en-US"/>
              </a:p>
            </p:txBody>
          </p:sp>
          <p:grpSp>
            <p:nvGrpSpPr>
              <p:cNvPr id="13" name="Group 15"/>
              <p:cNvGrpSpPr>
                <a:grpSpLocks/>
              </p:cNvGrpSpPr>
              <p:nvPr/>
            </p:nvGrpSpPr>
            <p:grpSpPr bwMode="auto">
              <a:xfrm>
                <a:off x="4007963" y="2255520"/>
                <a:ext cx="932327" cy="132080"/>
                <a:chOff x="2003" y="3439"/>
                <a:chExt cx="468" cy="244"/>
              </a:xfrm>
            </p:grpSpPr>
            <p:sp>
              <p:nvSpPr>
                <p:cNvPr id="17" name="Oval 16"/>
                <p:cNvSpPr>
                  <a:spLocks noChangeArrowheads="1"/>
                </p:cNvSpPr>
                <p:nvPr/>
              </p:nvSpPr>
              <p:spPr bwMode="gray">
                <a:xfrm>
                  <a:off x="2003" y="3439"/>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w="9525">
                  <a:noFill/>
                  <a:round/>
                  <a:headEnd/>
                  <a:tailEnd/>
                </a:ln>
                <a:effectLst/>
              </p:spPr>
              <p:txBody>
                <a:bodyPr wrap="none" anchor="ctr"/>
                <a:lstStyle/>
                <a:p>
                  <a:endParaRPr lang="zh-CN" altLang="en-US"/>
                </a:p>
              </p:txBody>
            </p:sp>
            <p:sp>
              <p:nvSpPr>
                <p:cNvPr id="18" name="Rectangle 17"/>
                <p:cNvSpPr>
                  <a:spLocks noChangeArrowheads="1"/>
                </p:cNvSpPr>
                <p:nvPr/>
              </p:nvSpPr>
              <p:spPr bwMode="gray">
                <a:xfrm>
                  <a:off x="2048" y="3441"/>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w="9525">
                  <a:noFill/>
                  <a:miter lim="800000"/>
                  <a:headEnd/>
                  <a:tailEnd/>
                </a:ln>
                <a:effectLst/>
              </p:spPr>
              <p:txBody>
                <a:bodyPr wrap="none" anchor="ctr"/>
                <a:lstStyle/>
                <a:p>
                  <a:endParaRPr lang="zh-CN" altLang="en-US"/>
                </a:p>
              </p:txBody>
            </p:sp>
            <p:sp>
              <p:nvSpPr>
                <p:cNvPr id="19" name="Oval 18"/>
                <p:cNvSpPr>
                  <a:spLocks noChangeArrowheads="1"/>
                </p:cNvSpPr>
                <p:nvPr/>
              </p:nvSpPr>
              <p:spPr bwMode="gray">
                <a:xfrm>
                  <a:off x="2400" y="3443"/>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p:spPr>
              <p:txBody>
                <a:bodyPr wrap="none" anchor="ctr"/>
                <a:lstStyle/>
                <a:p>
                  <a:endParaRPr lang="zh-CN" altLang="en-US"/>
                </a:p>
              </p:txBody>
            </p:sp>
            <p:sp>
              <p:nvSpPr>
                <p:cNvPr id="20" name="Oval 19"/>
                <p:cNvSpPr>
                  <a:spLocks noChangeArrowheads="1"/>
                </p:cNvSpPr>
                <p:nvPr/>
              </p:nvSpPr>
              <p:spPr bwMode="gray">
                <a:xfrm>
                  <a:off x="2438" y="3519"/>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9525">
                  <a:noFill/>
                  <a:round/>
                  <a:headEnd/>
                  <a:tailEnd/>
                </a:ln>
                <a:effectLst/>
              </p:spPr>
              <p:txBody>
                <a:bodyPr wrap="none" anchor="ctr"/>
                <a:lstStyle/>
                <a:p>
                  <a:endParaRPr lang="zh-CN" altLang="en-US"/>
                </a:p>
              </p:txBody>
            </p:sp>
          </p:grpSp>
          <p:sp>
            <p:nvSpPr>
              <p:cNvPr id="14" name="Rectangle 27"/>
              <p:cNvSpPr>
                <a:spLocks noChangeArrowheads="1"/>
              </p:cNvSpPr>
              <p:nvPr/>
            </p:nvSpPr>
            <p:spPr bwMode="gray">
              <a:xfrm>
                <a:off x="1356696" y="2357430"/>
                <a:ext cx="1126167" cy="369332"/>
              </a:xfrm>
              <a:prstGeom prst="rect">
                <a:avLst/>
              </a:prstGeom>
              <a:noFill/>
              <a:ln w="9525">
                <a:noFill/>
                <a:miter lim="800000"/>
                <a:headEnd/>
                <a:tailEnd/>
              </a:ln>
              <a:effectLst/>
            </p:spPr>
            <p:txBody>
              <a:bodyPr wrap="none">
                <a:spAutoFit/>
              </a:bodyPr>
              <a:lstStyle/>
              <a:p>
                <a:r>
                  <a:rPr lang="zh-CN" altLang="en-US" b="1" dirty="0" smtClean="0">
                    <a:solidFill>
                      <a:schemeClr val="tx2"/>
                    </a:solidFill>
                    <a:ea typeface="宋体" charset="-122"/>
                  </a:rPr>
                  <a:t>提供脚手架</a:t>
                </a:r>
                <a:endParaRPr lang="en-US" altLang="zh-CN" b="1" dirty="0">
                  <a:solidFill>
                    <a:schemeClr val="tx2"/>
                  </a:solidFill>
                  <a:ea typeface="宋体" charset="-122"/>
                </a:endParaRPr>
              </a:p>
            </p:txBody>
          </p:sp>
          <p:sp>
            <p:nvSpPr>
              <p:cNvPr id="15" name="Rectangle 28"/>
              <p:cNvSpPr>
                <a:spLocks noChangeArrowheads="1"/>
              </p:cNvSpPr>
              <p:nvPr/>
            </p:nvSpPr>
            <p:spPr bwMode="gray">
              <a:xfrm>
                <a:off x="3029222" y="2357430"/>
                <a:ext cx="1126167" cy="369332"/>
              </a:xfrm>
              <a:prstGeom prst="rect">
                <a:avLst/>
              </a:prstGeom>
              <a:noFill/>
              <a:ln w="9525">
                <a:noFill/>
                <a:miter lim="800000"/>
                <a:headEnd/>
                <a:tailEnd/>
              </a:ln>
              <a:effectLst/>
            </p:spPr>
            <p:txBody>
              <a:bodyPr wrap="none">
                <a:spAutoFit/>
              </a:bodyPr>
              <a:lstStyle/>
              <a:p>
                <a:r>
                  <a:rPr lang="zh-CN" altLang="en-US" b="1" dirty="0" smtClean="0">
                    <a:solidFill>
                      <a:schemeClr val="tx2"/>
                    </a:solidFill>
                    <a:ea typeface="宋体" charset="-122"/>
                  </a:rPr>
                  <a:t>学习元生长</a:t>
                </a:r>
                <a:endParaRPr lang="en-US" altLang="zh-CN" b="1" dirty="0">
                  <a:solidFill>
                    <a:schemeClr val="tx2"/>
                  </a:solidFill>
                  <a:ea typeface="宋体" charset="-122"/>
                </a:endParaRPr>
              </a:p>
            </p:txBody>
          </p:sp>
          <p:sp>
            <p:nvSpPr>
              <p:cNvPr id="16" name="Rectangle 29"/>
              <p:cNvSpPr>
                <a:spLocks noChangeArrowheads="1"/>
              </p:cNvSpPr>
              <p:nvPr/>
            </p:nvSpPr>
            <p:spPr bwMode="gray">
              <a:xfrm>
                <a:off x="4701747" y="2357430"/>
                <a:ext cx="1126167" cy="369332"/>
              </a:xfrm>
              <a:prstGeom prst="rect">
                <a:avLst/>
              </a:prstGeom>
              <a:noFill/>
              <a:ln w="9525">
                <a:noFill/>
                <a:miter lim="800000"/>
                <a:headEnd/>
                <a:tailEnd/>
              </a:ln>
              <a:effectLst/>
            </p:spPr>
            <p:txBody>
              <a:bodyPr wrap="none">
                <a:spAutoFit/>
              </a:bodyPr>
              <a:lstStyle/>
              <a:p>
                <a:r>
                  <a:rPr lang="zh-CN" altLang="en-US" b="1" dirty="0" smtClean="0">
                    <a:solidFill>
                      <a:schemeClr val="tx2"/>
                    </a:solidFill>
                    <a:ea typeface="宋体" charset="-122"/>
                  </a:rPr>
                  <a:t>学习元呈现</a:t>
                </a:r>
                <a:endParaRPr lang="en-US" altLang="zh-CN" b="1" dirty="0">
                  <a:solidFill>
                    <a:schemeClr val="tx2"/>
                  </a:solidFill>
                  <a:ea typeface="宋体" charset="-122"/>
                </a:endParaRPr>
              </a:p>
            </p:txBody>
          </p:sp>
        </p:grpSp>
      </p:grpSp>
      <p:sp>
        <p:nvSpPr>
          <p:cNvPr id="25" name="Rectangle 31"/>
          <p:cNvSpPr>
            <a:spLocks noChangeArrowheads="1"/>
          </p:cNvSpPr>
          <p:nvPr/>
        </p:nvSpPr>
        <p:spPr bwMode="gray">
          <a:xfrm>
            <a:off x="1142976" y="3014650"/>
            <a:ext cx="1928826" cy="2585323"/>
          </a:xfrm>
          <a:prstGeom prst="rect">
            <a:avLst/>
          </a:prstGeom>
          <a:noFill/>
          <a:ln w="9525">
            <a:noFill/>
            <a:miter lim="800000"/>
            <a:headEnd/>
            <a:tailEnd/>
          </a:ln>
          <a:effectLst/>
        </p:spPr>
        <p:txBody>
          <a:bodyPr wrap="square">
            <a:spAutoFit/>
          </a:bodyPr>
          <a:lstStyle/>
          <a:p>
            <a:pPr algn="l"/>
            <a:r>
              <a:rPr lang="zh-CN" altLang="en-US" b="1" dirty="0" smtClean="0">
                <a:solidFill>
                  <a:schemeClr val="tx2"/>
                </a:solidFill>
                <a:ea typeface="宋体" charset="-122"/>
              </a:rPr>
              <a:t>学习元本段编辑中提供脚手架。</a:t>
            </a:r>
            <a:endParaRPr lang="en-US" altLang="zh-CN" b="1" dirty="0" smtClean="0">
              <a:solidFill>
                <a:schemeClr val="tx2"/>
              </a:solidFill>
              <a:ea typeface="宋体" charset="-122"/>
            </a:endParaRPr>
          </a:p>
          <a:p>
            <a:pPr algn="l">
              <a:buFont typeface="Wingdings" pitchFamily="2" charset="2"/>
              <a:buChar char="ü"/>
            </a:pPr>
            <a:r>
              <a:rPr lang="zh-CN" altLang="en-US" b="1" dirty="0" smtClean="0">
                <a:solidFill>
                  <a:schemeClr val="tx2"/>
                </a:solidFill>
                <a:ea typeface="宋体" charset="-122"/>
              </a:rPr>
              <a:t>便于对学习元内容的存储与把握。</a:t>
            </a:r>
            <a:endParaRPr lang="en-US" altLang="zh-CN" b="1" dirty="0" smtClean="0">
              <a:solidFill>
                <a:schemeClr val="tx2"/>
              </a:solidFill>
              <a:ea typeface="宋体" charset="-122"/>
            </a:endParaRPr>
          </a:p>
          <a:p>
            <a:pPr algn="l">
              <a:buFont typeface="Wingdings" pitchFamily="2" charset="2"/>
              <a:buChar char="ü"/>
            </a:pPr>
            <a:r>
              <a:rPr lang="zh-CN" altLang="en-US" b="1" dirty="0" smtClean="0">
                <a:solidFill>
                  <a:schemeClr val="tx2"/>
                </a:solidFill>
                <a:ea typeface="宋体" charset="-122"/>
              </a:rPr>
              <a:t>便于本体简单推理。</a:t>
            </a:r>
            <a:endParaRPr lang="en-US" altLang="zh-CN" b="1" dirty="0" smtClean="0">
              <a:solidFill>
                <a:schemeClr val="tx2"/>
              </a:solidFill>
              <a:ea typeface="宋体" charset="-122"/>
            </a:endParaRPr>
          </a:p>
          <a:p>
            <a:pPr algn="l">
              <a:buFont typeface="Wingdings" pitchFamily="2" charset="2"/>
              <a:buChar char="ü"/>
            </a:pPr>
            <a:r>
              <a:rPr lang="zh-CN" altLang="en-US" b="1" dirty="0" smtClean="0">
                <a:solidFill>
                  <a:schemeClr val="tx2"/>
                </a:solidFill>
                <a:ea typeface="宋体" charset="-122"/>
              </a:rPr>
              <a:t>便于看到学习元的生长过程。</a:t>
            </a:r>
            <a:endParaRPr lang="en-US" altLang="zh-CN" b="1" dirty="0">
              <a:solidFill>
                <a:schemeClr val="tx2"/>
              </a:solidFill>
              <a:ea typeface="宋体" charset="-122"/>
            </a:endParaRPr>
          </a:p>
        </p:txBody>
      </p:sp>
      <p:sp>
        <p:nvSpPr>
          <p:cNvPr id="26" name="Rectangle 31"/>
          <p:cNvSpPr>
            <a:spLocks noChangeArrowheads="1"/>
          </p:cNvSpPr>
          <p:nvPr/>
        </p:nvSpPr>
        <p:spPr bwMode="gray">
          <a:xfrm>
            <a:off x="3214678" y="2943212"/>
            <a:ext cx="2286016" cy="2585323"/>
          </a:xfrm>
          <a:prstGeom prst="rect">
            <a:avLst/>
          </a:prstGeom>
          <a:noFill/>
          <a:ln w="9525">
            <a:noFill/>
            <a:miter lim="800000"/>
            <a:headEnd/>
            <a:tailEnd/>
          </a:ln>
          <a:effectLst/>
        </p:spPr>
        <p:txBody>
          <a:bodyPr wrap="square">
            <a:spAutoFit/>
          </a:bodyPr>
          <a:lstStyle/>
          <a:p>
            <a:pPr algn="l">
              <a:buFont typeface="Wingdings" pitchFamily="2" charset="2"/>
              <a:buChar char="ü"/>
            </a:pPr>
            <a:r>
              <a:rPr lang="zh-CN" altLang="en-US" b="1" dirty="0" smtClean="0">
                <a:solidFill>
                  <a:schemeClr val="tx2"/>
                </a:solidFill>
                <a:ea typeface="宋体" charset="-122"/>
              </a:rPr>
              <a:t>可对其中任意一个版本进行修改回复引用，自动形成链接以及图形化，便于学习元向不同方向生长。</a:t>
            </a:r>
            <a:endParaRPr lang="en-US" altLang="zh-CN" b="1" dirty="0" smtClean="0">
              <a:solidFill>
                <a:schemeClr val="tx2"/>
              </a:solidFill>
              <a:ea typeface="宋体" charset="-122"/>
            </a:endParaRPr>
          </a:p>
          <a:p>
            <a:pPr algn="l">
              <a:buFont typeface="Wingdings" pitchFamily="2" charset="2"/>
              <a:buChar char="ü"/>
            </a:pPr>
            <a:r>
              <a:rPr lang="zh-CN" altLang="en-US" b="1" dirty="0" smtClean="0">
                <a:solidFill>
                  <a:schemeClr val="tx2"/>
                </a:solidFill>
                <a:ea typeface="宋体" charset="-122"/>
              </a:rPr>
              <a:t>提供注释功能和“升华”功能。</a:t>
            </a:r>
            <a:endParaRPr lang="en-US" altLang="zh-CN" b="1" dirty="0" smtClean="0">
              <a:solidFill>
                <a:schemeClr val="tx2"/>
              </a:solidFill>
              <a:ea typeface="宋体" charset="-122"/>
            </a:endParaRPr>
          </a:p>
          <a:p>
            <a:pPr algn="l">
              <a:buFont typeface="Wingdings" pitchFamily="2" charset="2"/>
              <a:buChar char="ü"/>
            </a:pPr>
            <a:r>
              <a:rPr lang="zh-CN" altLang="en-US" b="1" dirty="0" smtClean="0">
                <a:solidFill>
                  <a:schemeClr val="tx2"/>
                </a:solidFill>
                <a:ea typeface="宋体" charset="-122"/>
              </a:rPr>
              <a:t>提供简单画图功能，方便对学习元的梳理。</a:t>
            </a:r>
            <a:endParaRPr lang="en-US" altLang="zh-CN" b="1" dirty="0" smtClean="0">
              <a:solidFill>
                <a:schemeClr val="tx2"/>
              </a:solidFill>
              <a:ea typeface="宋体" charset="-122"/>
            </a:endParaRPr>
          </a:p>
        </p:txBody>
      </p:sp>
      <p:sp>
        <p:nvSpPr>
          <p:cNvPr id="27" name="Rectangle 31"/>
          <p:cNvSpPr>
            <a:spLocks noChangeArrowheads="1"/>
          </p:cNvSpPr>
          <p:nvPr/>
        </p:nvSpPr>
        <p:spPr bwMode="gray">
          <a:xfrm>
            <a:off x="5715008" y="3086088"/>
            <a:ext cx="2286016" cy="2308324"/>
          </a:xfrm>
          <a:prstGeom prst="rect">
            <a:avLst/>
          </a:prstGeom>
          <a:noFill/>
          <a:ln w="9525">
            <a:noFill/>
            <a:miter lim="800000"/>
            <a:headEnd/>
            <a:tailEnd/>
          </a:ln>
          <a:effectLst/>
        </p:spPr>
        <p:txBody>
          <a:bodyPr wrap="square">
            <a:spAutoFit/>
          </a:bodyPr>
          <a:lstStyle/>
          <a:p>
            <a:pPr algn="l">
              <a:buFont typeface="Wingdings" pitchFamily="2" charset="2"/>
              <a:buChar char="ü"/>
            </a:pPr>
            <a:r>
              <a:rPr lang="zh-CN" altLang="en-US" b="1" dirty="0" smtClean="0">
                <a:solidFill>
                  <a:schemeClr val="tx2"/>
                </a:solidFill>
                <a:ea typeface="宋体" charset="-122"/>
              </a:rPr>
              <a:t>主页面以图形化的形式呈现其生长历程，而不仅仅是生长中最后的版本。</a:t>
            </a:r>
            <a:endParaRPr lang="en-US" altLang="zh-CN" b="1" dirty="0" smtClean="0">
              <a:solidFill>
                <a:schemeClr val="tx2"/>
              </a:solidFill>
              <a:ea typeface="宋体" charset="-122"/>
            </a:endParaRPr>
          </a:p>
          <a:p>
            <a:pPr algn="l">
              <a:buFont typeface="Wingdings" pitchFamily="2" charset="2"/>
              <a:buChar char="ü"/>
            </a:pPr>
            <a:r>
              <a:rPr lang="zh-CN" altLang="en-US" b="1" dirty="0" smtClean="0">
                <a:solidFill>
                  <a:schemeClr val="tx2"/>
                </a:solidFill>
                <a:ea typeface="宋体" charset="-122"/>
              </a:rPr>
              <a:t>升华后其他版本从第一界面消失，只能从升华版本进入。</a:t>
            </a:r>
            <a:endParaRPr lang="en-US" altLang="zh-CN" b="1" dirty="0" smtClean="0">
              <a:solidFill>
                <a:schemeClr val="tx2"/>
              </a:solidFill>
              <a:ea typeface="宋体" charset="-122"/>
            </a:endParaRPr>
          </a:p>
          <a:p>
            <a:endParaRPr lang="en-US" altLang="zh-CN" b="1" dirty="0" smtClean="0">
              <a:solidFill>
                <a:schemeClr val="tx2"/>
              </a:solidFill>
              <a:ea typeface="宋体" charset="-122"/>
            </a:endParaRPr>
          </a:p>
        </p:txBody>
      </p:sp>
      <p:sp>
        <p:nvSpPr>
          <p:cNvPr id="28" name="折角形 27"/>
          <p:cNvSpPr/>
          <p:nvPr/>
        </p:nvSpPr>
        <p:spPr bwMode="auto">
          <a:xfrm>
            <a:off x="1923555" y="1907075"/>
            <a:ext cx="5072098" cy="2857520"/>
          </a:xfrm>
          <a:prstGeom prst="foldedCorner">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zh-CN" altLang="en-US" sz="3200" b="0" i="0" u="none" strike="noStrike" cap="none" normalizeH="0" baseline="0" dirty="0" smtClean="0">
                <a:ln>
                  <a:noFill/>
                </a:ln>
                <a:solidFill>
                  <a:schemeClr val="tx2">
                    <a:lumMod val="95000"/>
                    <a:lumOff val="5000"/>
                  </a:schemeClr>
                </a:solidFill>
                <a:effectLst/>
                <a:latin typeface="Arial" charset="0"/>
              </a:rPr>
              <a:t>其他方面：</a:t>
            </a:r>
            <a:endParaRPr kumimoji="0" lang="en-US" altLang="zh-CN" sz="3200" b="0" i="0" u="none" strike="noStrike" cap="none" normalizeH="0" baseline="0" dirty="0" smtClean="0">
              <a:ln>
                <a:noFill/>
              </a:ln>
              <a:solidFill>
                <a:schemeClr val="tx2">
                  <a:lumMod val="95000"/>
                  <a:lumOff val="5000"/>
                </a:schemeClr>
              </a:solidFill>
              <a:effectLst/>
              <a:latin typeface="Arial" charset="0"/>
            </a:endParaRPr>
          </a:p>
          <a:p>
            <a:pPr marL="457200" indent="-457200" algn="l">
              <a:buFont typeface="+mj-lt"/>
              <a:buAutoNum type="arabicPeriod"/>
            </a:pPr>
            <a:r>
              <a:rPr lang="zh-CN" altLang="en-US" sz="2000" b="1" dirty="0" smtClean="0">
                <a:solidFill>
                  <a:schemeClr val="tx2">
                    <a:lumMod val="95000"/>
                    <a:lumOff val="5000"/>
                  </a:schemeClr>
                </a:solidFill>
                <a:ea typeface="宋体" charset="-122"/>
              </a:rPr>
              <a:t>提供内置过程统计工具，并图形化呈现</a:t>
            </a:r>
            <a:r>
              <a:rPr lang="en-US" altLang="zh-CN" sz="2000" b="1" dirty="0" smtClean="0">
                <a:solidFill>
                  <a:schemeClr val="tx2">
                    <a:lumMod val="95000"/>
                    <a:lumOff val="5000"/>
                  </a:schemeClr>
                </a:solidFill>
                <a:ea typeface="宋体" charset="-122"/>
              </a:rPr>
              <a:t>,</a:t>
            </a:r>
            <a:r>
              <a:rPr lang="zh-CN" altLang="en-US" sz="2000" b="1" dirty="0" smtClean="0">
                <a:solidFill>
                  <a:schemeClr val="tx2">
                    <a:lumMod val="95000"/>
                    <a:lumOff val="5000"/>
                  </a:schemeClr>
                </a:solidFill>
                <a:ea typeface="宋体" charset="-122"/>
              </a:rPr>
              <a:t>以便对学生学习过程的实时跟踪。</a:t>
            </a:r>
            <a:endParaRPr lang="en-US" altLang="zh-CN" sz="2000" b="1" dirty="0" smtClean="0">
              <a:solidFill>
                <a:schemeClr val="tx2">
                  <a:lumMod val="95000"/>
                  <a:lumOff val="5000"/>
                </a:schemeClr>
              </a:solidFill>
              <a:ea typeface="宋体" charset="-122"/>
            </a:endParaRPr>
          </a:p>
          <a:p>
            <a:pPr marL="457200" indent="-457200" algn="l">
              <a:buFont typeface="+mj-lt"/>
              <a:buAutoNum type="arabicPeriod"/>
            </a:pPr>
            <a:r>
              <a:rPr lang="zh-CN" altLang="en-US" sz="2000" b="1" dirty="0" smtClean="0">
                <a:solidFill>
                  <a:schemeClr val="tx2">
                    <a:lumMod val="95000"/>
                    <a:lumOff val="5000"/>
                  </a:schemeClr>
                </a:solidFill>
                <a:ea typeface="宋体" charset="-122"/>
              </a:rPr>
              <a:t>增进语义搜索，可从脚手架、关键字、作者、创建时间、修改时间、资源名称、资源类型入手。</a:t>
            </a:r>
            <a:endParaRPr lang="en-US" altLang="zh-CN" sz="2000" b="1" dirty="0" smtClean="0">
              <a:solidFill>
                <a:schemeClr val="tx2">
                  <a:lumMod val="95000"/>
                  <a:lumOff val="5000"/>
                </a:schemeClr>
              </a:solidFill>
              <a:ea typeface="宋体" charset="-122"/>
            </a:endParaRPr>
          </a:p>
          <a:p>
            <a:pPr marL="457200" indent="-457200" algn="l"/>
            <a:endParaRPr lang="en-US" altLang="zh-CN" sz="2000" b="1" dirty="0" smtClean="0">
              <a:ea typeface="宋体" charset="-122"/>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0" i="0" u="none" strike="noStrike" cap="none" normalizeH="0" baseline="0" dirty="0" smtClean="0">
              <a:ln>
                <a:noFill/>
              </a:ln>
              <a:solidFill>
                <a:schemeClr val="bg1">
                  <a:lumMod val="50000"/>
                </a:schemeClr>
              </a:solidFill>
              <a:effectLst/>
              <a:latin typeface="Arial" charset="0"/>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ppt_x"/>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学习元可借鉴的原型图</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日期占位符 3"/>
          <p:cNvSpPr>
            <a:spLocks noGrp="1"/>
          </p:cNvSpPr>
          <p:nvPr>
            <p:ph type="dt" sz="half" idx="10"/>
          </p:nvPr>
        </p:nvSpPr>
        <p:spPr/>
        <p:txBody>
          <a:bodyPr/>
          <a:lstStyle/>
          <a:p>
            <a:r>
              <a:rPr lang="en-US" altLang="zh-CN" smtClean="0"/>
              <a:t>www.themegallery.com</a:t>
            </a:r>
            <a:endParaRPr lang="en-US" altLang="zh-CN"/>
          </a:p>
        </p:txBody>
      </p:sp>
      <p:sp>
        <p:nvSpPr>
          <p:cNvPr id="5" name="页脚占位符 4"/>
          <p:cNvSpPr>
            <a:spLocks noGrp="1"/>
          </p:cNvSpPr>
          <p:nvPr>
            <p:ph type="ftr" sz="quarter" idx="11"/>
          </p:nvPr>
        </p:nvSpPr>
        <p:spPr/>
        <p:txBody>
          <a:bodyPr/>
          <a:lstStyle/>
          <a:p>
            <a:r>
              <a:rPr lang="en-US" altLang="zh-CN" smtClean="0"/>
              <a:t>Company Logo</a:t>
            </a:r>
            <a:endParaRPr lang="en-US" altLang="zh-CN"/>
          </a:p>
        </p:txBody>
      </p:sp>
      <p:pic>
        <p:nvPicPr>
          <p:cNvPr id="1026" name="Picture 2" descr="C:\Users\胡智杰\Desktop\知识生长.jpg"/>
          <p:cNvPicPr>
            <a:picLocks noChangeAspect="1" noChangeArrowheads="1"/>
          </p:cNvPicPr>
          <p:nvPr/>
        </p:nvPicPr>
        <p:blipFill>
          <a:blip r:embed="rId2"/>
          <a:srcRect/>
          <a:stretch>
            <a:fillRect/>
          </a:stretch>
        </p:blipFill>
        <p:spPr bwMode="auto">
          <a:xfrm>
            <a:off x="1071538" y="928670"/>
            <a:ext cx="7000924" cy="5327822"/>
          </a:xfrm>
          <a:prstGeom prst="rect">
            <a:avLst/>
          </a:prstGeom>
          <a:noFill/>
        </p:spPr>
      </p:pic>
    </p:spTree>
  </p:cSld>
  <p:clrMapOvr>
    <a:masterClrMapping/>
  </p:clrMapOvr>
  <p:transition>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subTitle" idx="1"/>
          </p:nvPr>
        </p:nvSpPr>
        <p:spPr>
          <a:xfrm>
            <a:off x="2209800" y="4005263"/>
            <a:ext cx="5167313" cy="414337"/>
          </a:xfrm>
          <a:ln/>
        </p:spPr>
        <p:txBody>
          <a:bodyPr/>
          <a:lstStyle/>
          <a:p>
            <a:pPr>
              <a:lnSpc>
                <a:spcPct val="80000"/>
              </a:lnSpc>
            </a:pPr>
            <a:r>
              <a:rPr lang="en-US" altLang="zh-CN" sz="1600" dirty="0" smtClean="0">
                <a:ea typeface="宋体" charset="-122"/>
              </a:rPr>
              <a:t>2012.9.15</a:t>
            </a:r>
            <a:endParaRPr lang="en-US" altLang="zh-CN" sz="1600" dirty="0">
              <a:ea typeface="宋体" charset="-122"/>
            </a:endParaRPr>
          </a:p>
        </p:txBody>
      </p:sp>
      <p:sp>
        <p:nvSpPr>
          <p:cNvPr id="103428" name="WordArt 4"/>
          <p:cNvSpPr>
            <a:spLocks noChangeArrowheads="1" noChangeShapeType="1" noTextEdit="1"/>
          </p:cNvSpPr>
          <p:nvPr/>
        </p:nvSpPr>
        <p:spPr bwMode="gray">
          <a:xfrm>
            <a:off x="1512888" y="2708275"/>
            <a:ext cx="6335712" cy="1295400"/>
          </a:xfrm>
          <a:prstGeom prst="rect">
            <a:avLst/>
          </a:prstGeom>
        </p:spPr>
        <p:txBody>
          <a:bodyPr wrap="none" fromWordArt="1">
            <a:prstTxWarp prst="textDeflate">
              <a:avLst>
                <a:gd name="adj" fmla="val 18870"/>
              </a:avLst>
            </a:prstTxWarp>
          </a:bodyPr>
          <a:lstStyle/>
          <a:p>
            <a:r>
              <a:rPr lang="en-US" altLang="zh-CN" sz="3600" b="1" kern="10">
                <a:ln w="28575">
                  <a:solidFill>
                    <a:schemeClr val="bg1"/>
                  </a:solidFill>
                  <a:round/>
                  <a:headEnd/>
                  <a:tailEnd/>
                </a:ln>
                <a:gradFill rotWithShape="1">
                  <a:gsLst>
                    <a:gs pos="0">
                      <a:schemeClr val="hlink"/>
                    </a:gs>
                    <a:gs pos="100000">
                      <a:schemeClr val="accent1"/>
                    </a:gs>
                  </a:gsLst>
                  <a:lin ang="0" scaled="1"/>
                </a:gradFill>
                <a:effectLst>
                  <a:outerShdw dist="53882" dir="2700000" algn="ctr" rotWithShape="0">
                    <a:srgbClr val="868686">
                      <a:alpha val="50000"/>
                    </a:srgbClr>
                  </a:outerShdw>
                </a:effectLst>
                <a:latin typeface="Arial"/>
                <a:cs typeface="Arial"/>
              </a:rPr>
              <a:t>Thank You !</a:t>
            </a:r>
            <a:endParaRPr lang="zh-CN" altLang="en-US" sz="3600" b="1" kern="10">
              <a:ln w="28575">
                <a:solidFill>
                  <a:schemeClr val="bg1"/>
                </a:solidFill>
                <a:round/>
                <a:headEnd/>
                <a:tailEnd/>
              </a:ln>
              <a:gradFill rotWithShape="1">
                <a:gsLst>
                  <a:gs pos="0">
                    <a:schemeClr val="hlink"/>
                  </a:gs>
                  <a:gs pos="100000">
                    <a:schemeClr val="accent1"/>
                  </a:gs>
                </a:gsLst>
                <a:lin ang="0" scaled="1"/>
              </a:gradFill>
              <a:effectLst>
                <a:outerShdw dist="53882" dir="2700000" algn="ctr" rotWithShape="0">
                  <a:srgbClr val="868686">
                    <a:alpha val="50000"/>
                  </a:srgbClr>
                </a:outerShdw>
              </a:effectLst>
              <a:latin typeface="Arial"/>
              <a:cs typeface="Arial"/>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03428"/>
                                        </p:tgtEl>
                                        <p:attrNameLst>
                                          <p:attrName>style.visibility</p:attrName>
                                        </p:attrNameLst>
                                      </p:cBhvr>
                                      <p:to>
                                        <p:strVal val="visible"/>
                                      </p:to>
                                    </p:set>
                                    <p:anim calcmode="lin" valueType="num">
                                      <p:cBhvr>
                                        <p:cTn id="7" dur="500" fill="hold"/>
                                        <p:tgtEl>
                                          <p:spTgt spid="103428"/>
                                        </p:tgtEl>
                                        <p:attrNameLst>
                                          <p:attrName>ppt_w</p:attrName>
                                        </p:attrNameLst>
                                      </p:cBhvr>
                                      <p:tavLst>
                                        <p:tav tm="0">
                                          <p:val>
                                            <p:fltVal val="0"/>
                                          </p:val>
                                        </p:tav>
                                        <p:tav tm="100000">
                                          <p:val>
                                            <p:strVal val="#ppt_w"/>
                                          </p:val>
                                        </p:tav>
                                      </p:tavLst>
                                    </p:anim>
                                    <p:anim calcmode="lin" valueType="num">
                                      <p:cBhvr>
                                        <p:cTn id="8" dur="500" fill="hold"/>
                                        <p:tgtEl>
                                          <p:spTgt spid="103428"/>
                                        </p:tgtEl>
                                        <p:attrNameLst>
                                          <p:attrName>ppt_h</p:attrName>
                                        </p:attrNameLst>
                                      </p:cBhvr>
                                      <p:tavLst>
                                        <p:tav tm="0">
                                          <p:val>
                                            <p:fltVal val="0"/>
                                          </p:val>
                                        </p:tav>
                                        <p:tav tm="100000">
                                          <p:val>
                                            <p:strVal val="#ppt_h"/>
                                          </p:val>
                                        </p:tav>
                                      </p:tavLst>
                                    </p:anim>
                                    <p:animEffect transition="in" filter="fade">
                                      <p:cBhvr>
                                        <p:cTn id="9" dur="500"/>
                                        <p:tgtEl>
                                          <p:spTgt spid="103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zh-CN" altLang="en-US" b="1" dirty="0" smtClean="0">
                <a:ea typeface="宋体" charset="-122"/>
              </a:rPr>
              <a:t>内容提要</a:t>
            </a:r>
            <a:endParaRPr lang="en-US" altLang="zh-CN" b="1" dirty="0">
              <a:ea typeface="宋体" charset="-122"/>
            </a:endParaRPr>
          </a:p>
        </p:txBody>
      </p:sp>
      <p:sp>
        <p:nvSpPr>
          <p:cNvPr id="66623" name="AutoShape 63"/>
          <p:cNvSpPr>
            <a:spLocks noChangeArrowheads="1"/>
          </p:cNvSpPr>
          <p:nvPr/>
        </p:nvSpPr>
        <p:spPr bwMode="gray">
          <a:xfrm>
            <a:off x="2209800" y="2116138"/>
            <a:ext cx="4572000" cy="457200"/>
          </a:xfrm>
          <a:prstGeom prst="roundRect">
            <a:avLst>
              <a:gd name="adj" fmla="val 16667"/>
            </a:avLst>
          </a:prstGeom>
          <a:gradFill rotWithShape="1">
            <a:gsLst>
              <a:gs pos="0">
                <a:srgbClr val="48BE67"/>
              </a:gs>
              <a:gs pos="50000">
                <a:srgbClr val="48BE67">
                  <a:gamma/>
                  <a:tint val="21176"/>
                  <a:invGamma/>
                </a:srgbClr>
              </a:gs>
              <a:gs pos="100000">
                <a:srgbClr val="48BE67"/>
              </a:gs>
            </a:gsLst>
            <a:lin ang="0" scaled="1"/>
          </a:gradFill>
          <a:ln w="19050" algn="ctr">
            <a:round/>
            <a:headEnd/>
            <a:tailEnd/>
          </a:ln>
          <a:effectLst/>
          <a:scene3d>
            <a:camera prst="legacyPerspectiveTop"/>
            <a:lightRig rig="legacyFlat3" dir="b"/>
          </a:scene3d>
          <a:sp3d extrusionH="887400" prstMaterial="legacyMatte">
            <a:bevelT w="13500" h="13500" prst="angle"/>
            <a:bevelB w="13500" h="13500" prst="angle"/>
            <a:extrusionClr>
              <a:srgbClr val="48BE67"/>
            </a:extrusionClr>
          </a:sp3d>
        </p:spPr>
        <p:txBody>
          <a:bodyPr wrap="none" anchor="ctr">
            <a:flatTx/>
          </a:bodyPr>
          <a:lstStyle/>
          <a:p>
            <a:endParaRPr lang="zh-CN" altLang="en-US" sz="2000" b="1">
              <a:effectLst>
                <a:outerShdw blurRad="38100" dist="38100" dir="2700000" algn="tl">
                  <a:srgbClr val="000000">
                    <a:alpha val="43137"/>
                  </a:srgbClr>
                </a:outerShdw>
              </a:effectLst>
            </a:endParaRPr>
          </a:p>
        </p:txBody>
      </p:sp>
      <p:sp>
        <p:nvSpPr>
          <p:cNvPr id="66624" name="Text Box 64"/>
          <p:cNvSpPr txBox="1">
            <a:spLocks noChangeArrowheads="1"/>
          </p:cNvSpPr>
          <p:nvPr/>
        </p:nvSpPr>
        <p:spPr bwMode="gray">
          <a:xfrm>
            <a:off x="3124200" y="2171700"/>
            <a:ext cx="2630488" cy="400110"/>
          </a:xfrm>
          <a:prstGeom prst="rect">
            <a:avLst/>
          </a:prstGeom>
          <a:noFill/>
          <a:ln w="9525" algn="ctr">
            <a:noFill/>
            <a:miter lim="800000"/>
            <a:headEnd/>
            <a:tailEnd/>
          </a:ln>
          <a:effectLst/>
        </p:spPr>
        <p:txBody>
          <a:bodyPr>
            <a:spAutoFit/>
          </a:bodyPr>
          <a:lstStyle/>
          <a:p>
            <a:pPr eaLnBrk="0" hangingPunct="0"/>
            <a:r>
              <a:rPr lang="zh-CN" altLang="en-US" sz="2000" b="1" dirty="0" smtClean="0">
                <a:solidFill>
                  <a:srgbClr val="000000"/>
                </a:solidFill>
                <a:effectLst>
                  <a:outerShdw blurRad="38100" dist="38100" dir="2700000" algn="tl">
                    <a:srgbClr val="000000">
                      <a:alpha val="43137"/>
                    </a:srgbClr>
                  </a:outerShdw>
                </a:effectLst>
                <a:ea typeface="宋体" charset="-122"/>
              </a:rPr>
              <a:t>知识论坛简介</a:t>
            </a:r>
            <a:endParaRPr lang="en-US" altLang="zh-CN" sz="2000" b="1" dirty="0">
              <a:solidFill>
                <a:srgbClr val="000000"/>
              </a:solidFill>
              <a:effectLst>
                <a:outerShdw blurRad="38100" dist="38100" dir="2700000" algn="tl">
                  <a:srgbClr val="000000">
                    <a:alpha val="43137"/>
                  </a:srgbClr>
                </a:outerShdw>
              </a:effectLst>
              <a:ea typeface="宋体" charset="-122"/>
            </a:endParaRPr>
          </a:p>
        </p:txBody>
      </p:sp>
      <p:sp>
        <p:nvSpPr>
          <p:cNvPr id="66625" name="AutoShape 65"/>
          <p:cNvSpPr>
            <a:spLocks noChangeArrowheads="1"/>
          </p:cNvSpPr>
          <p:nvPr/>
        </p:nvSpPr>
        <p:spPr bwMode="gray">
          <a:xfrm>
            <a:off x="2209800" y="2801938"/>
            <a:ext cx="4572000" cy="457200"/>
          </a:xfrm>
          <a:prstGeom prst="roundRect">
            <a:avLst>
              <a:gd name="adj" fmla="val 16667"/>
            </a:avLst>
          </a:prstGeom>
          <a:gradFill rotWithShape="1">
            <a:gsLst>
              <a:gs pos="0">
                <a:srgbClr val="378FCB"/>
              </a:gs>
              <a:gs pos="50000">
                <a:srgbClr val="378FCB">
                  <a:gamma/>
                  <a:tint val="40000"/>
                  <a:invGamma/>
                </a:srgbClr>
              </a:gs>
              <a:gs pos="100000">
                <a:srgbClr val="378FCB"/>
              </a:gs>
            </a:gsLst>
            <a:lin ang="0" scaled="1"/>
          </a:gradFill>
          <a:ln w="19050" algn="ctr">
            <a:round/>
            <a:headEnd/>
            <a:tailEnd/>
          </a:ln>
          <a:effectLst/>
          <a:scene3d>
            <a:camera prst="legacyPerspectiveTop"/>
            <a:lightRig rig="legacyFlat3" dir="b"/>
          </a:scene3d>
          <a:sp3d extrusionH="887400" prstMaterial="legacyMatte">
            <a:bevelT w="13500" h="13500" prst="angle"/>
            <a:bevelB w="13500" h="13500" prst="angle"/>
            <a:extrusionClr>
              <a:srgbClr val="378FCB"/>
            </a:extrusionClr>
          </a:sp3d>
        </p:spPr>
        <p:txBody>
          <a:bodyPr wrap="none" anchor="ctr">
            <a:flatTx/>
          </a:bodyPr>
          <a:lstStyle/>
          <a:p>
            <a:endParaRPr lang="zh-CN" altLang="en-US" sz="2000" b="1">
              <a:effectLst>
                <a:outerShdw blurRad="38100" dist="38100" dir="2700000" algn="tl">
                  <a:srgbClr val="000000">
                    <a:alpha val="43137"/>
                  </a:srgbClr>
                </a:outerShdw>
              </a:effectLst>
            </a:endParaRPr>
          </a:p>
        </p:txBody>
      </p:sp>
      <p:sp>
        <p:nvSpPr>
          <p:cNvPr id="66626" name="Text Box 66"/>
          <p:cNvSpPr txBox="1">
            <a:spLocks noChangeArrowheads="1"/>
          </p:cNvSpPr>
          <p:nvPr/>
        </p:nvSpPr>
        <p:spPr bwMode="gray">
          <a:xfrm>
            <a:off x="3124200" y="2857500"/>
            <a:ext cx="2630488" cy="400110"/>
          </a:xfrm>
          <a:prstGeom prst="rect">
            <a:avLst/>
          </a:prstGeom>
          <a:noFill/>
          <a:ln w="9525" algn="ctr">
            <a:noFill/>
            <a:miter lim="800000"/>
            <a:headEnd/>
            <a:tailEnd/>
          </a:ln>
          <a:effectLst/>
        </p:spPr>
        <p:txBody>
          <a:bodyPr>
            <a:spAutoFit/>
          </a:bodyPr>
          <a:lstStyle/>
          <a:p>
            <a:pPr eaLnBrk="0" hangingPunct="0"/>
            <a:r>
              <a:rPr lang="zh-CN" altLang="en-US" sz="2000" b="1" dirty="0" smtClean="0">
                <a:solidFill>
                  <a:srgbClr val="000000"/>
                </a:solidFill>
                <a:effectLst>
                  <a:outerShdw blurRad="38100" dist="38100" dir="2700000" algn="tl">
                    <a:srgbClr val="000000">
                      <a:alpha val="43137"/>
                    </a:srgbClr>
                  </a:outerShdw>
                </a:effectLst>
                <a:ea typeface="宋体" charset="-122"/>
              </a:rPr>
              <a:t>知识论坛核心理念</a:t>
            </a:r>
            <a:endParaRPr lang="en-US" altLang="zh-CN" sz="2000" b="1" dirty="0">
              <a:solidFill>
                <a:srgbClr val="000000"/>
              </a:solidFill>
              <a:effectLst>
                <a:outerShdw blurRad="38100" dist="38100" dir="2700000" algn="tl">
                  <a:srgbClr val="000000">
                    <a:alpha val="43137"/>
                  </a:srgbClr>
                </a:outerShdw>
              </a:effectLst>
              <a:ea typeface="宋体" charset="-122"/>
            </a:endParaRPr>
          </a:p>
        </p:txBody>
      </p:sp>
      <p:sp>
        <p:nvSpPr>
          <p:cNvPr id="66627" name="AutoShape 67"/>
          <p:cNvSpPr>
            <a:spLocks noChangeArrowheads="1"/>
          </p:cNvSpPr>
          <p:nvPr/>
        </p:nvSpPr>
        <p:spPr bwMode="gray">
          <a:xfrm>
            <a:off x="2209800" y="3487738"/>
            <a:ext cx="4572000" cy="457200"/>
          </a:xfrm>
          <a:prstGeom prst="roundRect">
            <a:avLst>
              <a:gd name="adj" fmla="val 16667"/>
            </a:avLst>
          </a:prstGeom>
          <a:gradFill rotWithShape="1">
            <a:gsLst>
              <a:gs pos="0">
                <a:srgbClr val="48BE67"/>
              </a:gs>
              <a:gs pos="50000">
                <a:srgbClr val="48BE67">
                  <a:gamma/>
                  <a:tint val="21176"/>
                  <a:invGamma/>
                </a:srgbClr>
              </a:gs>
              <a:gs pos="100000">
                <a:srgbClr val="48BE67"/>
              </a:gs>
            </a:gsLst>
            <a:lin ang="0" scaled="1"/>
          </a:gradFill>
          <a:ln w="19050" algn="ctr">
            <a:round/>
            <a:headEnd/>
            <a:tailEnd/>
          </a:ln>
          <a:effectLst/>
          <a:scene3d>
            <a:camera prst="legacyPerspectiveTop"/>
            <a:lightRig rig="legacyFlat3" dir="b"/>
          </a:scene3d>
          <a:sp3d extrusionH="887400" prstMaterial="legacyMatte">
            <a:bevelT w="13500" h="13500" prst="angle"/>
            <a:bevelB w="13500" h="13500" prst="angle"/>
            <a:extrusionClr>
              <a:srgbClr val="48BE67"/>
            </a:extrusionClr>
          </a:sp3d>
        </p:spPr>
        <p:txBody>
          <a:bodyPr wrap="none" anchor="ctr">
            <a:flatTx/>
          </a:bodyPr>
          <a:lstStyle/>
          <a:p>
            <a:endParaRPr lang="zh-CN" altLang="en-US" sz="2000" b="1">
              <a:effectLst>
                <a:outerShdw blurRad="38100" dist="38100" dir="2700000" algn="tl">
                  <a:srgbClr val="000000">
                    <a:alpha val="43137"/>
                  </a:srgbClr>
                </a:outerShdw>
              </a:effectLst>
            </a:endParaRPr>
          </a:p>
        </p:txBody>
      </p:sp>
      <p:sp>
        <p:nvSpPr>
          <p:cNvPr id="66628" name="Text Box 68"/>
          <p:cNvSpPr txBox="1">
            <a:spLocks noChangeArrowheads="1"/>
          </p:cNvSpPr>
          <p:nvPr/>
        </p:nvSpPr>
        <p:spPr bwMode="gray">
          <a:xfrm>
            <a:off x="2500298" y="3543300"/>
            <a:ext cx="4071966" cy="400110"/>
          </a:xfrm>
          <a:prstGeom prst="rect">
            <a:avLst/>
          </a:prstGeom>
          <a:noFill/>
          <a:ln w="9525" algn="ctr">
            <a:noFill/>
            <a:miter lim="800000"/>
            <a:headEnd/>
            <a:tailEnd/>
          </a:ln>
          <a:effectLst/>
        </p:spPr>
        <p:txBody>
          <a:bodyPr wrap="square">
            <a:spAutoFit/>
          </a:bodyPr>
          <a:lstStyle/>
          <a:p>
            <a:pPr eaLnBrk="0" hangingPunct="0"/>
            <a:r>
              <a:rPr lang="zh-CN" altLang="en-US" sz="2000" b="1" dirty="0" smtClean="0">
                <a:solidFill>
                  <a:srgbClr val="000000"/>
                </a:solidFill>
                <a:effectLst>
                  <a:outerShdw blurRad="38100" dist="38100" dir="2700000" algn="tl">
                    <a:srgbClr val="000000">
                      <a:alpha val="43137"/>
                    </a:srgbClr>
                  </a:outerShdw>
                </a:effectLst>
                <a:ea typeface="宋体" charset="-122"/>
              </a:rPr>
              <a:t>知识论坛的设计思路和基本功能</a:t>
            </a:r>
            <a:endParaRPr lang="en-US" altLang="zh-CN" sz="2000" b="1" dirty="0">
              <a:solidFill>
                <a:srgbClr val="000000"/>
              </a:solidFill>
              <a:effectLst>
                <a:outerShdw blurRad="38100" dist="38100" dir="2700000" algn="tl">
                  <a:srgbClr val="000000">
                    <a:alpha val="43137"/>
                  </a:srgbClr>
                </a:outerShdw>
              </a:effectLst>
              <a:ea typeface="宋体" charset="-122"/>
            </a:endParaRPr>
          </a:p>
        </p:txBody>
      </p:sp>
      <p:sp>
        <p:nvSpPr>
          <p:cNvPr id="66629" name="AutoShape 69"/>
          <p:cNvSpPr>
            <a:spLocks noChangeArrowheads="1"/>
          </p:cNvSpPr>
          <p:nvPr/>
        </p:nvSpPr>
        <p:spPr bwMode="gray">
          <a:xfrm>
            <a:off x="2209800" y="4173538"/>
            <a:ext cx="4572000" cy="457200"/>
          </a:xfrm>
          <a:prstGeom prst="roundRect">
            <a:avLst>
              <a:gd name="adj" fmla="val 16667"/>
            </a:avLst>
          </a:prstGeom>
          <a:gradFill rotWithShape="1">
            <a:gsLst>
              <a:gs pos="0">
                <a:srgbClr val="378FCB"/>
              </a:gs>
              <a:gs pos="50000">
                <a:srgbClr val="378FCB">
                  <a:gamma/>
                  <a:tint val="40000"/>
                  <a:invGamma/>
                </a:srgbClr>
              </a:gs>
              <a:gs pos="100000">
                <a:srgbClr val="378FCB"/>
              </a:gs>
            </a:gsLst>
            <a:lin ang="0" scaled="1"/>
          </a:gradFill>
          <a:ln w="19050" algn="ctr">
            <a:round/>
            <a:headEnd/>
            <a:tailEnd/>
          </a:ln>
          <a:effectLst/>
          <a:scene3d>
            <a:camera prst="legacyPerspectiveTop"/>
            <a:lightRig rig="legacyFlat3" dir="b"/>
          </a:scene3d>
          <a:sp3d extrusionH="887400" prstMaterial="legacyMatte">
            <a:bevelT w="13500" h="13500" prst="angle"/>
            <a:bevelB w="13500" h="13500" prst="angle"/>
            <a:extrusionClr>
              <a:srgbClr val="378FCB"/>
            </a:extrusionClr>
          </a:sp3d>
        </p:spPr>
        <p:txBody>
          <a:bodyPr wrap="none" anchor="ctr">
            <a:flatTx/>
          </a:bodyPr>
          <a:lstStyle/>
          <a:p>
            <a:endParaRPr lang="zh-CN" altLang="en-US" sz="2000" b="1">
              <a:effectLst>
                <a:outerShdw blurRad="38100" dist="38100" dir="2700000" algn="tl">
                  <a:srgbClr val="000000">
                    <a:alpha val="43137"/>
                  </a:srgbClr>
                </a:outerShdw>
              </a:effectLst>
            </a:endParaRPr>
          </a:p>
        </p:txBody>
      </p:sp>
      <p:sp>
        <p:nvSpPr>
          <p:cNvPr id="66632" name="Text Box 72"/>
          <p:cNvSpPr txBox="1">
            <a:spLocks noChangeArrowheads="1"/>
          </p:cNvSpPr>
          <p:nvPr/>
        </p:nvSpPr>
        <p:spPr bwMode="gray">
          <a:xfrm>
            <a:off x="2643174" y="4214818"/>
            <a:ext cx="3857652" cy="400110"/>
          </a:xfrm>
          <a:prstGeom prst="rect">
            <a:avLst/>
          </a:prstGeom>
          <a:noFill/>
          <a:ln w="9525" algn="ctr">
            <a:noFill/>
            <a:miter lim="800000"/>
            <a:headEnd/>
            <a:tailEnd/>
          </a:ln>
          <a:effectLst/>
        </p:spPr>
        <p:txBody>
          <a:bodyPr wrap="square">
            <a:spAutoFit/>
          </a:bodyPr>
          <a:lstStyle/>
          <a:p>
            <a:pPr eaLnBrk="0" hangingPunct="0"/>
            <a:r>
              <a:rPr lang="zh-CN" altLang="en-US" sz="2000" b="1" dirty="0" smtClean="0">
                <a:solidFill>
                  <a:srgbClr val="000000"/>
                </a:solidFill>
                <a:effectLst>
                  <a:outerShdw blurRad="38100" dist="38100" dir="2700000" algn="tl">
                    <a:srgbClr val="000000">
                      <a:alpha val="43137"/>
                    </a:srgbClr>
                  </a:outerShdw>
                </a:effectLst>
                <a:ea typeface="宋体" charset="-122"/>
              </a:rPr>
              <a:t>知识论坛对学习元的启示</a:t>
            </a:r>
            <a:endParaRPr lang="en-US" altLang="zh-CN" sz="2000" b="1" dirty="0">
              <a:solidFill>
                <a:srgbClr val="000000"/>
              </a:solidFill>
              <a:effectLst>
                <a:outerShdw blurRad="38100" dist="38100" dir="2700000" algn="tl">
                  <a:srgbClr val="000000">
                    <a:alpha val="43137"/>
                  </a:srgbClr>
                </a:outerShdw>
              </a:effectLst>
              <a:ea typeface="宋体" charset="-122"/>
            </a:endParaRPr>
          </a:p>
        </p:txBody>
      </p:sp>
      <p:grpSp>
        <p:nvGrpSpPr>
          <p:cNvPr id="2" name="Group 73"/>
          <p:cNvGrpSpPr>
            <a:grpSpLocks/>
          </p:cNvGrpSpPr>
          <p:nvPr/>
        </p:nvGrpSpPr>
        <p:grpSpPr bwMode="auto">
          <a:xfrm>
            <a:off x="2895600" y="1677988"/>
            <a:ext cx="119063" cy="3394078"/>
            <a:chOff x="1824" y="1212"/>
            <a:chExt cx="75" cy="2138"/>
          </a:xfrm>
        </p:grpSpPr>
        <p:sp>
          <p:nvSpPr>
            <p:cNvPr id="66634" name="Rectangle 74"/>
            <p:cNvSpPr>
              <a:spLocks noChangeArrowheads="1"/>
            </p:cNvSpPr>
            <p:nvPr/>
          </p:nvSpPr>
          <p:spPr bwMode="gray">
            <a:xfrm>
              <a:off x="1825" y="1212"/>
              <a:ext cx="74" cy="240"/>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lgn="ctr">
              <a:noFill/>
              <a:miter lim="800000"/>
              <a:headEnd/>
              <a:tailEnd/>
            </a:ln>
            <a:effectLst/>
          </p:spPr>
          <p:txBody>
            <a:bodyPr wrap="none" anchor="ctr"/>
            <a:lstStyle/>
            <a:p>
              <a:endParaRPr lang="zh-CN" altLang="en-US" sz="2000" b="1">
                <a:effectLst>
                  <a:outerShdw blurRad="38100" dist="38100" dir="2700000" algn="tl">
                    <a:srgbClr val="000000">
                      <a:alpha val="43137"/>
                    </a:srgbClr>
                  </a:outerShdw>
                </a:effectLst>
              </a:endParaRPr>
            </a:p>
          </p:txBody>
        </p:sp>
        <p:sp>
          <p:nvSpPr>
            <p:cNvPr id="66635" name="Rectangle 75"/>
            <p:cNvSpPr>
              <a:spLocks noChangeArrowheads="1"/>
            </p:cNvSpPr>
            <p:nvPr/>
          </p:nvSpPr>
          <p:spPr bwMode="gray">
            <a:xfrm>
              <a:off x="1824" y="1780"/>
              <a:ext cx="70" cy="107"/>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lgn="ctr">
              <a:noFill/>
              <a:miter lim="800000"/>
              <a:headEnd/>
              <a:tailEnd/>
            </a:ln>
            <a:effectLst/>
          </p:spPr>
          <p:txBody>
            <a:bodyPr wrap="none" anchor="ctr"/>
            <a:lstStyle/>
            <a:p>
              <a:endParaRPr lang="zh-CN" altLang="en-US" sz="2000" b="1">
                <a:effectLst>
                  <a:outerShdw blurRad="38100" dist="38100" dir="2700000" algn="tl">
                    <a:srgbClr val="000000">
                      <a:alpha val="43137"/>
                    </a:srgbClr>
                  </a:outerShdw>
                </a:effectLst>
              </a:endParaRPr>
            </a:p>
          </p:txBody>
        </p:sp>
        <p:sp>
          <p:nvSpPr>
            <p:cNvPr id="66636" name="Rectangle 76"/>
            <p:cNvSpPr>
              <a:spLocks noChangeArrowheads="1"/>
            </p:cNvSpPr>
            <p:nvPr/>
          </p:nvSpPr>
          <p:spPr bwMode="gray">
            <a:xfrm>
              <a:off x="1827" y="2209"/>
              <a:ext cx="70" cy="107"/>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lgn="ctr">
              <a:noFill/>
              <a:miter lim="800000"/>
              <a:headEnd/>
              <a:tailEnd/>
            </a:ln>
            <a:effectLst/>
          </p:spPr>
          <p:txBody>
            <a:bodyPr wrap="none" anchor="ctr"/>
            <a:lstStyle/>
            <a:p>
              <a:endParaRPr lang="zh-CN" altLang="en-US" sz="2000" b="1">
                <a:effectLst>
                  <a:outerShdw blurRad="38100" dist="38100" dir="2700000" algn="tl">
                    <a:srgbClr val="000000">
                      <a:alpha val="43137"/>
                    </a:srgbClr>
                  </a:outerShdw>
                </a:effectLst>
              </a:endParaRPr>
            </a:p>
          </p:txBody>
        </p:sp>
        <p:sp>
          <p:nvSpPr>
            <p:cNvPr id="66637" name="Rectangle 77"/>
            <p:cNvSpPr>
              <a:spLocks noChangeArrowheads="1"/>
            </p:cNvSpPr>
            <p:nvPr/>
          </p:nvSpPr>
          <p:spPr bwMode="gray">
            <a:xfrm>
              <a:off x="1825" y="2641"/>
              <a:ext cx="70" cy="107"/>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lgn="ctr">
              <a:noFill/>
              <a:miter lim="800000"/>
              <a:headEnd/>
              <a:tailEnd/>
            </a:ln>
            <a:effectLst/>
          </p:spPr>
          <p:txBody>
            <a:bodyPr wrap="none" anchor="ctr"/>
            <a:lstStyle/>
            <a:p>
              <a:endParaRPr lang="zh-CN" altLang="en-US" sz="2000" b="1">
                <a:effectLst>
                  <a:outerShdw blurRad="38100" dist="38100" dir="2700000" algn="tl">
                    <a:srgbClr val="000000">
                      <a:alpha val="43137"/>
                    </a:srgbClr>
                  </a:outerShdw>
                </a:effectLst>
              </a:endParaRPr>
            </a:p>
          </p:txBody>
        </p:sp>
        <p:sp>
          <p:nvSpPr>
            <p:cNvPr id="66638" name="Rectangle 78"/>
            <p:cNvSpPr>
              <a:spLocks noChangeArrowheads="1"/>
            </p:cNvSpPr>
            <p:nvPr/>
          </p:nvSpPr>
          <p:spPr bwMode="gray">
            <a:xfrm>
              <a:off x="1825" y="3072"/>
              <a:ext cx="65" cy="278"/>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lgn="ctr">
              <a:noFill/>
              <a:miter lim="800000"/>
              <a:headEnd/>
              <a:tailEnd/>
            </a:ln>
            <a:effectLst/>
          </p:spPr>
          <p:txBody>
            <a:bodyPr wrap="none" anchor="ctr"/>
            <a:lstStyle/>
            <a:p>
              <a:endParaRPr lang="zh-CN" altLang="en-US" sz="2000" b="1">
                <a:effectLst>
                  <a:outerShdw blurRad="38100" dist="38100" dir="2700000" algn="tl">
                    <a:srgbClr val="000000">
                      <a:alpha val="43137"/>
                    </a:srgbClr>
                  </a:outerShdw>
                </a:effectLst>
              </a:endParaRPr>
            </a:p>
          </p:txBody>
        </p:sp>
      </p:grpSp>
      <p:grpSp>
        <p:nvGrpSpPr>
          <p:cNvPr id="3" name="Group 80"/>
          <p:cNvGrpSpPr>
            <a:grpSpLocks/>
          </p:cNvGrpSpPr>
          <p:nvPr/>
        </p:nvGrpSpPr>
        <p:grpSpPr bwMode="auto">
          <a:xfrm>
            <a:off x="5894388" y="1676400"/>
            <a:ext cx="125412" cy="3395663"/>
            <a:chOff x="3597" y="1211"/>
            <a:chExt cx="79" cy="2139"/>
          </a:xfrm>
        </p:grpSpPr>
        <p:sp>
          <p:nvSpPr>
            <p:cNvPr id="66641" name="Rectangle 81"/>
            <p:cNvSpPr>
              <a:spLocks noChangeArrowheads="1"/>
            </p:cNvSpPr>
            <p:nvPr/>
          </p:nvSpPr>
          <p:spPr bwMode="gray">
            <a:xfrm>
              <a:off x="3598" y="1211"/>
              <a:ext cx="74" cy="240"/>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lgn="ctr">
              <a:noFill/>
              <a:miter lim="800000"/>
              <a:headEnd/>
              <a:tailEnd/>
            </a:ln>
            <a:effectLst/>
          </p:spPr>
          <p:txBody>
            <a:bodyPr wrap="none" anchor="ctr"/>
            <a:lstStyle/>
            <a:p>
              <a:endParaRPr lang="zh-CN" altLang="en-US" sz="2000" b="1">
                <a:effectLst>
                  <a:outerShdw blurRad="38100" dist="38100" dir="2700000" algn="tl">
                    <a:srgbClr val="000000">
                      <a:alpha val="43137"/>
                    </a:srgbClr>
                  </a:outerShdw>
                </a:effectLst>
              </a:endParaRPr>
            </a:p>
          </p:txBody>
        </p:sp>
        <p:sp>
          <p:nvSpPr>
            <p:cNvPr id="66642" name="Rectangle 82"/>
            <p:cNvSpPr>
              <a:spLocks noChangeArrowheads="1"/>
            </p:cNvSpPr>
            <p:nvPr/>
          </p:nvSpPr>
          <p:spPr bwMode="gray">
            <a:xfrm>
              <a:off x="3597" y="1779"/>
              <a:ext cx="76" cy="111"/>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lgn="ctr">
              <a:noFill/>
              <a:miter lim="800000"/>
              <a:headEnd/>
              <a:tailEnd/>
            </a:ln>
            <a:effectLst/>
          </p:spPr>
          <p:txBody>
            <a:bodyPr wrap="none" anchor="ctr"/>
            <a:lstStyle/>
            <a:p>
              <a:endParaRPr lang="zh-CN" altLang="en-US" sz="2000" b="1">
                <a:effectLst>
                  <a:outerShdw blurRad="38100" dist="38100" dir="2700000" algn="tl">
                    <a:srgbClr val="000000">
                      <a:alpha val="43137"/>
                    </a:srgbClr>
                  </a:outerShdw>
                </a:effectLst>
              </a:endParaRPr>
            </a:p>
          </p:txBody>
        </p:sp>
        <p:sp>
          <p:nvSpPr>
            <p:cNvPr id="66643" name="Rectangle 83"/>
            <p:cNvSpPr>
              <a:spLocks noChangeArrowheads="1"/>
            </p:cNvSpPr>
            <p:nvPr/>
          </p:nvSpPr>
          <p:spPr bwMode="gray">
            <a:xfrm>
              <a:off x="3600" y="2208"/>
              <a:ext cx="76" cy="111"/>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lgn="ctr">
              <a:noFill/>
              <a:miter lim="800000"/>
              <a:headEnd/>
              <a:tailEnd/>
            </a:ln>
            <a:effectLst/>
          </p:spPr>
          <p:txBody>
            <a:bodyPr wrap="none" anchor="ctr"/>
            <a:lstStyle/>
            <a:p>
              <a:endParaRPr lang="zh-CN" altLang="en-US" sz="2000" b="1">
                <a:effectLst>
                  <a:outerShdw blurRad="38100" dist="38100" dir="2700000" algn="tl">
                    <a:srgbClr val="000000">
                      <a:alpha val="43137"/>
                    </a:srgbClr>
                  </a:outerShdw>
                </a:effectLst>
              </a:endParaRPr>
            </a:p>
          </p:txBody>
        </p:sp>
        <p:sp>
          <p:nvSpPr>
            <p:cNvPr id="66644" name="Rectangle 84"/>
            <p:cNvSpPr>
              <a:spLocks noChangeArrowheads="1"/>
            </p:cNvSpPr>
            <p:nvPr/>
          </p:nvSpPr>
          <p:spPr bwMode="gray">
            <a:xfrm>
              <a:off x="3598" y="2640"/>
              <a:ext cx="76" cy="111"/>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lgn="ctr">
              <a:noFill/>
              <a:miter lim="800000"/>
              <a:headEnd/>
              <a:tailEnd/>
            </a:ln>
            <a:effectLst/>
          </p:spPr>
          <p:txBody>
            <a:bodyPr wrap="none" anchor="ctr"/>
            <a:lstStyle/>
            <a:p>
              <a:endParaRPr lang="zh-CN" altLang="en-US" sz="2000" b="1">
                <a:effectLst>
                  <a:outerShdw blurRad="38100" dist="38100" dir="2700000" algn="tl">
                    <a:srgbClr val="000000">
                      <a:alpha val="43137"/>
                    </a:srgbClr>
                  </a:outerShdw>
                </a:effectLst>
              </a:endParaRPr>
            </a:p>
          </p:txBody>
        </p:sp>
        <p:sp>
          <p:nvSpPr>
            <p:cNvPr id="66645" name="Rectangle 85"/>
            <p:cNvSpPr>
              <a:spLocks noChangeArrowheads="1"/>
            </p:cNvSpPr>
            <p:nvPr/>
          </p:nvSpPr>
          <p:spPr bwMode="gray">
            <a:xfrm>
              <a:off x="3598" y="3071"/>
              <a:ext cx="66" cy="279"/>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lgn="ctr">
              <a:noFill/>
              <a:miter lim="800000"/>
              <a:headEnd/>
              <a:tailEnd/>
            </a:ln>
            <a:effectLst/>
          </p:spPr>
          <p:txBody>
            <a:bodyPr wrap="none" anchor="ctr"/>
            <a:lstStyle/>
            <a:p>
              <a:endParaRPr lang="zh-CN" altLang="en-US" sz="2000" b="1">
                <a:effectLst>
                  <a:outerShdw blurRad="38100" dist="38100" dir="2700000" algn="tl">
                    <a:srgbClr val="000000">
                      <a:alpha val="43137"/>
                    </a:srgbClr>
                  </a:outerShdw>
                </a:effectLst>
              </a:endParaRPr>
            </a:p>
          </p:txBody>
        </p:sp>
      </p:grpSp>
      <p:sp>
        <p:nvSpPr>
          <p:cNvPr id="66647" name="Rectangle 87"/>
          <p:cNvSpPr>
            <a:spLocks noChangeArrowheads="1"/>
          </p:cNvSpPr>
          <p:nvPr/>
        </p:nvSpPr>
        <p:spPr bwMode="gray">
          <a:xfrm>
            <a:off x="2286000" y="5697538"/>
            <a:ext cx="4495800" cy="152400"/>
          </a:xfrm>
          <a:prstGeom prst="rect">
            <a:avLst/>
          </a:prstGeom>
          <a:gradFill rotWithShape="1">
            <a:gsLst>
              <a:gs pos="0">
                <a:schemeClr val="bg2">
                  <a:alpha val="0"/>
                </a:schemeClr>
              </a:gs>
              <a:gs pos="50000">
                <a:schemeClr val="bg2">
                  <a:gamma/>
                  <a:shade val="46275"/>
                  <a:invGamma/>
                  <a:alpha val="58000"/>
                </a:schemeClr>
              </a:gs>
              <a:gs pos="100000">
                <a:schemeClr val="bg2">
                  <a:alpha val="0"/>
                </a:schemeClr>
              </a:gs>
            </a:gsLst>
            <a:lin ang="5400000" scaled="1"/>
          </a:gradFill>
          <a:ln w="9525" algn="ctr">
            <a:noFill/>
            <a:miter lim="800000"/>
            <a:headEnd/>
            <a:tailEnd/>
          </a:ln>
          <a:effectLst/>
        </p:spPr>
        <p:txBody>
          <a:bodyPr wrap="none" anchor="ctr"/>
          <a:lstStyle/>
          <a:p>
            <a:endParaRPr lang="zh-CN" altLang="en-US" sz="2000" b="1">
              <a:effectLst>
                <a:outerShdw blurRad="38100" dist="38100" dir="2700000" algn="tl">
                  <a:srgbClr val="000000">
                    <a:alpha val="43137"/>
                  </a:srgbClr>
                </a:outerShdw>
              </a:effectLst>
            </a:endParaRPr>
          </a:p>
        </p:txBody>
      </p:sp>
    </p:spTree>
  </p:cSld>
  <p:clrMapOvr>
    <a:masterClrMapping/>
  </p:clrMapOvr>
  <p:transition>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5"/>
          <p:cNvSpPr>
            <a:spLocks noChangeArrowheads="1"/>
          </p:cNvSpPr>
          <p:nvPr/>
        </p:nvSpPr>
        <p:spPr bwMode="gray">
          <a:xfrm>
            <a:off x="214282" y="1500174"/>
            <a:ext cx="8429684" cy="4500594"/>
          </a:xfrm>
          <a:prstGeom prst="roundRect">
            <a:avLst>
              <a:gd name="adj" fmla="val 16667"/>
            </a:avLst>
          </a:prstGeom>
          <a:solidFill>
            <a:srgbClr val="BBE0E3">
              <a:alpha val="30196"/>
            </a:srgbClr>
          </a:solidFill>
          <a:ln w="9525">
            <a:noFill/>
            <a:round/>
            <a:headEnd/>
            <a:tailEnd/>
          </a:ln>
        </p:spPr>
        <p:txBody>
          <a:bodyPr wrap="none" anchor="t" anchorCtr="0"/>
          <a:lstStyle/>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kumimoji="0" lang="en-US" altLang="zh-CN" sz="1800" b="0" i="0" u="none" strike="noStrike" kern="0" cap="none" spc="0" normalizeH="0" baseline="0" noProof="0" dirty="0" smtClean="0">
              <a:ln>
                <a:noFill/>
              </a:ln>
              <a:solidFill>
                <a:sysClr val="windowText" lastClr="000000"/>
              </a:solidFill>
              <a:effectLst/>
              <a:uLnTx/>
              <a:uFillTx/>
            </a:endParaRPr>
          </a:p>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lang="en-US" altLang="zh-CN" kern="0" dirty="0" smtClean="0">
              <a:solidFill>
                <a:sysClr val="windowText" lastClr="000000"/>
              </a:solidFill>
            </a:endParaRPr>
          </a:p>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lang="zh-CN" altLang="en-US" sz="2400" b="1" dirty="0" smtClean="0">
              <a:solidFill>
                <a:schemeClr val="tx2"/>
              </a:solidFill>
            </a:endParaRPr>
          </a:p>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kumimoji="0" lang="zh-CN" altLang="en-US" sz="1800" b="0" i="0" u="none" strike="noStrike" kern="0" cap="none" spc="0" normalizeH="0" baseline="0" noProof="0" dirty="0" smtClean="0">
              <a:ln>
                <a:noFill/>
              </a:ln>
              <a:solidFill>
                <a:sysClr val="windowText" lastClr="000000"/>
              </a:solidFill>
              <a:effectLst/>
              <a:uLnTx/>
              <a:uFillTx/>
            </a:endParaRPr>
          </a:p>
        </p:txBody>
      </p:sp>
      <p:sp>
        <p:nvSpPr>
          <p:cNvPr id="2" name="标题 1"/>
          <p:cNvSpPr>
            <a:spLocks noGrp="1"/>
          </p:cNvSpPr>
          <p:nvPr>
            <p:ph type="title"/>
          </p:nvPr>
        </p:nvSpPr>
        <p:spPr/>
        <p:txBody>
          <a:bodyPr/>
          <a:lstStyle/>
          <a:p>
            <a:r>
              <a:rPr lang="zh-CN" altLang="en-US" b="1" dirty="0" smtClean="0">
                <a:ea typeface="宋体" charset="-122"/>
              </a:rPr>
              <a:t>知识论坛简介</a:t>
            </a:r>
            <a:endParaRPr lang="zh-CN" altLang="en-US" dirty="0"/>
          </a:p>
        </p:txBody>
      </p:sp>
      <p:sp>
        <p:nvSpPr>
          <p:cNvPr id="5" name="TextBox 4"/>
          <p:cNvSpPr txBox="1"/>
          <p:nvPr/>
        </p:nvSpPr>
        <p:spPr>
          <a:xfrm>
            <a:off x="714348" y="2143116"/>
            <a:ext cx="7786742" cy="3170099"/>
          </a:xfrm>
          <a:prstGeom prst="rect">
            <a:avLst/>
          </a:prstGeom>
          <a:noFill/>
        </p:spPr>
        <p:txBody>
          <a:bodyPr wrap="square" rtlCol="0">
            <a:spAutoFit/>
          </a:bodyPr>
          <a:lstStyle/>
          <a:p>
            <a:pPr algn="l">
              <a:lnSpc>
                <a:spcPts val="3000"/>
              </a:lnSpc>
            </a:pPr>
            <a:r>
              <a:rPr lang="en-US" altLang="en-US" sz="2400" dirty="0" smtClean="0">
                <a:solidFill>
                  <a:schemeClr val="tx2"/>
                </a:solidFill>
                <a:latin typeface="+mn-lt"/>
              </a:rPr>
              <a:t>CSILE/KF</a:t>
            </a:r>
            <a:r>
              <a:rPr lang="zh-CN" altLang="en-US" sz="2400" dirty="0" smtClean="0">
                <a:solidFill>
                  <a:schemeClr val="tx2"/>
                </a:solidFill>
                <a:latin typeface="+mn-lt"/>
              </a:rPr>
              <a:t>，一套教育知识媒体系统，由在加拿大安大略教育学院（</a:t>
            </a:r>
            <a:r>
              <a:rPr lang="en-US" altLang="en-US" sz="2400" dirty="0" smtClean="0">
                <a:solidFill>
                  <a:schemeClr val="tx2"/>
                </a:solidFill>
                <a:latin typeface="+mn-lt"/>
              </a:rPr>
              <a:t>Ontario Institute for Studies in Education, University of Toronto</a:t>
            </a:r>
            <a:r>
              <a:rPr lang="zh-CN" altLang="en-US" sz="2400" dirty="0" smtClean="0">
                <a:solidFill>
                  <a:schemeClr val="tx2"/>
                </a:solidFill>
                <a:latin typeface="+mn-lt"/>
              </a:rPr>
              <a:t>）的</a:t>
            </a:r>
            <a:r>
              <a:rPr lang="en-US" altLang="en-US" sz="2400" dirty="0" smtClean="0">
                <a:solidFill>
                  <a:schemeClr val="tx2"/>
                </a:solidFill>
                <a:latin typeface="+mn-lt"/>
              </a:rPr>
              <a:t>Marlene </a:t>
            </a:r>
            <a:r>
              <a:rPr lang="en-US" altLang="en-US" sz="2400" dirty="0" err="1" smtClean="0">
                <a:solidFill>
                  <a:schemeClr val="tx2"/>
                </a:solidFill>
                <a:latin typeface="+mn-lt"/>
              </a:rPr>
              <a:t>Scardamalia</a:t>
            </a:r>
            <a:r>
              <a:rPr lang="zh-CN" altLang="en-US" sz="2400" dirty="0" smtClean="0">
                <a:solidFill>
                  <a:schemeClr val="tx2"/>
                </a:solidFill>
                <a:latin typeface="+mn-lt"/>
              </a:rPr>
              <a:t>和</a:t>
            </a:r>
            <a:r>
              <a:rPr lang="en-US" altLang="en-US" sz="2400" dirty="0" smtClean="0">
                <a:solidFill>
                  <a:schemeClr val="tx2"/>
                </a:solidFill>
                <a:latin typeface="+mn-lt"/>
              </a:rPr>
              <a:t>Carl </a:t>
            </a:r>
            <a:r>
              <a:rPr lang="en-US" altLang="en-US" sz="2400" dirty="0" err="1" smtClean="0">
                <a:solidFill>
                  <a:schemeClr val="tx2"/>
                </a:solidFill>
                <a:latin typeface="+mn-lt"/>
              </a:rPr>
              <a:t>Bereiter</a:t>
            </a:r>
            <a:r>
              <a:rPr lang="zh-CN" altLang="en-US" sz="2400" dirty="0" smtClean="0">
                <a:solidFill>
                  <a:schemeClr val="tx2"/>
                </a:solidFill>
                <a:latin typeface="+mn-lt"/>
              </a:rPr>
              <a:t>开发。</a:t>
            </a:r>
            <a:r>
              <a:rPr lang="en-US" altLang="en-US" sz="2400" dirty="0" smtClean="0">
                <a:solidFill>
                  <a:schemeClr val="tx2"/>
                </a:solidFill>
                <a:latin typeface="+mn-lt"/>
              </a:rPr>
              <a:t>1983 </a:t>
            </a:r>
            <a:r>
              <a:rPr lang="zh-CN" altLang="en-US" sz="2400" dirty="0" smtClean="0">
                <a:solidFill>
                  <a:schemeClr val="tx2"/>
                </a:solidFill>
                <a:latin typeface="+mn-lt"/>
              </a:rPr>
              <a:t>年他们设计开发了</a:t>
            </a:r>
            <a:r>
              <a:rPr lang="en-US" altLang="en-US" sz="2400" dirty="0" smtClean="0">
                <a:solidFill>
                  <a:schemeClr val="tx2"/>
                </a:solidFill>
                <a:latin typeface="+mn-lt"/>
              </a:rPr>
              <a:t>“</a:t>
            </a:r>
            <a:r>
              <a:rPr lang="zh-CN" altLang="en-US" sz="2400" dirty="0" smtClean="0">
                <a:solidFill>
                  <a:schemeClr val="tx2"/>
                </a:solidFill>
                <a:latin typeface="+mn-lt"/>
              </a:rPr>
              <a:t>计算机支持的目的性学习环境</a:t>
            </a:r>
            <a:r>
              <a:rPr lang="en-US" altLang="en-US" sz="2400" dirty="0" smtClean="0">
                <a:solidFill>
                  <a:schemeClr val="tx2"/>
                </a:solidFill>
                <a:latin typeface="+mn-lt"/>
              </a:rPr>
              <a:t>”</a:t>
            </a:r>
            <a:r>
              <a:rPr lang="zh-CN" altLang="en-US" sz="2400" dirty="0" smtClean="0">
                <a:solidFill>
                  <a:schemeClr val="tx2"/>
                </a:solidFill>
                <a:latin typeface="+mn-lt"/>
              </a:rPr>
              <a:t>（</a:t>
            </a:r>
            <a:r>
              <a:rPr lang="en-US" altLang="en-US" sz="2400" dirty="0" smtClean="0">
                <a:solidFill>
                  <a:schemeClr val="tx2"/>
                </a:solidFill>
                <a:latin typeface="+mn-lt"/>
              </a:rPr>
              <a:t> Computer-Supported Intentional </a:t>
            </a:r>
            <a:r>
              <a:rPr lang="en-US" altLang="en-US" sz="2400">
                <a:solidFill>
                  <a:schemeClr val="tx2"/>
                </a:solidFill>
                <a:latin typeface="+mn-lt"/>
              </a:rPr>
              <a:t>Learning </a:t>
            </a:r>
            <a:r>
              <a:rPr lang="en-US" altLang="en-US" sz="2400" smtClean="0">
                <a:solidFill>
                  <a:schemeClr val="tx2"/>
                </a:solidFill>
                <a:latin typeface="+mn-lt"/>
              </a:rPr>
              <a:t>Environment </a:t>
            </a:r>
            <a:r>
              <a:rPr lang="en-US" altLang="en-US" sz="2400" dirty="0">
                <a:solidFill>
                  <a:schemeClr val="tx2"/>
                </a:solidFill>
                <a:latin typeface="+mn-lt"/>
              </a:rPr>
              <a:t>, </a:t>
            </a:r>
            <a:r>
              <a:rPr lang="zh-CN" altLang="en-US" sz="2400" dirty="0" smtClean="0">
                <a:solidFill>
                  <a:schemeClr val="tx2"/>
                </a:solidFill>
                <a:latin typeface="+mn-lt"/>
              </a:rPr>
              <a:t>简称</a:t>
            </a:r>
            <a:r>
              <a:rPr lang="en-US" altLang="en-US" sz="2400" dirty="0" smtClean="0">
                <a:solidFill>
                  <a:schemeClr val="tx2"/>
                </a:solidFill>
                <a:latin typeface="+mn-lt"/>
              </a:rPr>
              <a:t> CSILE </a:t>
            </a:r>
            <a:r>
              <a:rPr lang="zh-CN" altLang="en-US" sz="2400" dirty="0" smtClean="0">
                <a:solidFill>
                  <a:schemeClr val="tx2"/>
                </a:solidFill>
                <a:latin typeface="+mn-lt"/>
              </a:rPr>
              <a:t>），</a:t>
            </a:r>
            <a:r>
              <a:rPr lang="en-US" altLang="en-US" sz="2400" dirty="0" smtClean="0">
                <a:solidFill>
                  <a:schemeClr val="tx2"/>
                </a:solidFill>
                <a:latin typeface="+mn-lt"/>
              </a:rPr>
              <a:t> 1986 </a:t>
            </a:r>
            <a:r>
              <a:rPr lang="zh-CN" altLang="en-US" sz="2400" dirty="0" smtClean="0">
                <a:solidFill>
                  <a:schemeClr val="tx2"/>
                </a:solidFill>
                <a:latin typeface="+mn-lt"/>
              </a:rPr>
              <a:t>年改进为功能完整的版本，</a:t>
            </a:r>
            <a:r>
              <a:rPr lang="en-US" altLang="en-US" sz="2400" dirty="0" smtClean="0">
                <a:solidFill>
                  <a:schemeClr val="tx2"/>
                </a:solidFill>
                <a:latin typeface="+mn-lt"/>
              </a:rPr>
              <a:t> 90</a:t>
            </a:r>
            <a:r>
              <a:rPr lang="zh-CN" altLang="en-US" sz="2400" dirty="0" smtClean="0">
                <a:solidFill>
                  <a:schemeClr val="tx2"/>
                </a:solidFill>
                <a:latin typeface="+mn-lt"/>
              </a:rPr>
              <a:t>年代改进为</a:t>
            </a:r>
            <a:r>
              <a:rPr lang="en-US" altLang="en-US" sz="2400" dirty="0" smtClean="0">
                <a:solidFill>
                  <a:schemeClr val="tx2"/>
                </a:solidFill>
                <a:latin typeface="+mn-lt"/>
              </a:rPr>
              <a:t>“</a:t>
            </a:r>
            <a:r>
              <a:rPr lang="zh-CN" altLang="en-US" sz="2400" dirty="0" smtClean="0">
                <a:solidFill>
                  <a:schemeClr val="tx2"/>
                </a:solidFill>
                <a:latin typeface="+mn-lt"/>
              </a:rPr>
              <a:t>知识论坛</a:t>
            </a:r>
            <a:r>
              <a:rPr lang="en-US" altLang="en-US" sz="2400" dirty="0" smtClean="0">
                <a:solidFill>
                  <a:schemeClr val="tx2"/>
                </a:solidFill>
                <a:latin typeface="+mn-lt"/>
              </a:rPr>
              <a:t>”</a:t>
            </a:r>
            <a:r>
              <a:rPr lang="zh-CN" altLang="en-US" sz="2400" dirty="0" smtClean="0">
                <a:solidFill>
                  <a:schemeClr val="tx2"/>
                </a:solidFill>
                <a:latin typeface="+mn-lt"/>
              </a:rPr>
              <a:t>（</a:t>
            </a:r>
            <a:r>
              <a:rPr lang="en-US" altLang="en-US" sz="2400" dirty="0" smtClean="0">
                <a:solidFill>
                  <a:schemeClr val="tx2"/>
                </a:solidFill>
                <a:latin typeface="+mn-lt"/>
              </a:rPr>
              <a:t> Knowledge Forum, </a:t>
            </a:r>
            <a:r>
              <a:rPr lang="zh-CN" altLang="en-US" sz="2400" dirty="0" smtClean="0">
                <a:solidFill>
                  <a:schemeClr val="tx2"/>
                </a:solidFill>
                <a:latin typeface="+mn-lt"/>
              </a:rPr>
              <a:t>简称</a:t>
            </a:r>
            <a:r>
              <a:rPr lang="en-US" altLang="en-US" sz="2400" dirty="0" smtClean="0">
                <a:solidFill>
                  <a:schemeClr val="tx2"/>
                </a:solidFill>
                <a:latin typeface="+mn-lt"/>
              </a:rPr>
              <a:t> KF </a:t>
            </a:r>
            <a:r>
              <a:rPr lang="zh-CN" altLang="en-US" sz="2400" dirty="0" smtClean="0">
                <a:solidFill>
                  <a:schemeClr val="tx2"/>
                </a:solidFill>
                <a:latin typeface="+mn-lt"/>
              </a:rPr>
              <a:t>）系统。</a:t>
            </a:r>
          </a:p>
        </p:txBody>
      </p:sp>
      <p:grpSp>
        <p:nvGrpSpPr>
          <p:cNvPr id="3" name="Group 66"/>
          <p:cNvGrpSpPr>
            <a:grpSpLocks/>
          </p:cNvGrpSpPr>
          <p:nvPr/>
        </p:nvGrpSpPr>
        <p:grpSpPr bwMode="auto">
          <a:xfrm>
            <a:off x="428596" y="1214422"/>
            <a:ext cx="2286016" cy="638165"/>
            <a:chOff x="720" y="1392"/>
            <a:chExt cx="4058" cy="480"/>
          </a:xfrm>
          <a:scene3d>
            <a:camera prst="orthographicFront">
              <a:rot lat="0" lon="0" rev="0"/>
            </a:camera>
            <a:lightRig rig="balanced" dir="t">
              <a:rot lat="0" lon="0" rev="8700000"/>
            </a:lightRig>
          </a:scene3d>
        </p:grpSpPr>
        <p:sp>
          <p:nvSpPr>
            <p:cNvPr id="7" name="AutoShape 67"/>
            <p:cNvSpPr>
              <a:spLocks noChangeArrowheads="1"/>
            </p:cNvSpPr>
            <p:nvPr/>
          </p:nvSpPr>
          <p:spPr bwMode="gray">
            <a:xfrm>
              <a:off x="720" y="1392"/>
              <a:ext cx="4058" cy="480"/>
            </a:xfrm>
            <a:prstGeom prst="roundRect">
              <a:avLst>
                <a:gd name="adj" fmla="val 17509"/>
              </a:avLst>
            </a:prstGeom>
            <a:gradFill rotWithShape="1">
              <a:gsLst>
                <a:gs pos="0">
                  <a:srgbClr val="BBE0E3"/>
                </a:gs>
                <a:gs pos="50000">
                  <a:srgbClr val="BBE0E3">
                    <a:gamma/>
                    <a:shade val="92157"/>
                    <a:invGamma/>
                  </a:srgbClr>
                </a:gs>
                <a:gs pos="100000">
                  <a:srgbClr val="BBE0E3"/>
                </a:gs>
              </a:gsLst>
              <a:lin ang="5400000" scaled="1"/>
            </a:gradFill>
            <a:ln w="9525">
              <a:noFill/>
              <a:round/>
              <a:headEnd/>
              <a:tailEnd/>
            </a:ln>
            <a:effectLst>
              <a:outerShdw blurRad="44450" dist="27940" dir="5400000" algn="ctr">
                <a:srgbClr val="000000">
                  <a:alpha val="32000"/>
                </a:srgbClr>
              </a:outerShdw>
            </a:effectLst>
            <a:sp3d>
              <a:bevelT w="190500" h="381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lang="zh-CN" altLang="en-US" sz="2800" b="1" dirty="0" smtClean="0">
                  <a:solidFill>
                    <a:schemeClr val="tx2">
                      <a:lumMod val="95000"/>
                      <a:lumOff val="5000"/>
                    </a:schemeClr>
                  </a:solidFill>
                  <a:latin typeface="+mn-lt"/>
                </a:rPr>
                <a:t>发展历程</a:t>
              </a:r>
              <a:endParaRPr lang="zh-CN" altLang="en-US" sz="2800" b="1" dirty="0">
                <a:solidFill>
                  <a:schemeClr val="tx2">
                    <a:lumMod val="95000"/>
                    <a:lumOff val="5000"/>
                  </a:schemeClr>
                </a:solidFill>
                <a:latin typeface="+mn-lt"/>
              </a:endParaRPr>
            </a:p>
          </p:txBody>
        </p:sp>
        <p:grpSp>
          <p:nvGrpSpPr>
            <p:cNvPr id="6" name="Group 68"/>
            <p:cNvGrpSpPr>
              <a:grpSpLocks/>
            </p:cNvGrpSpPr>
            <p:nvPr/>
          </p:nvGrpSpPr>
          <p:grpSpPr bwMode="auto">
            <a:xfrm>
              <a:off x="730" y="1407"/>
              <a:ext cx="4043" cy="444"/>
              <a:chOff x="744" y="1407"/>
              <a:chExt cx="3988" cy="444"/>
            </a:xfrm>
          </p:grpSpPr>
          <p:sp>
            <p:nvSpPr>
              <p:cNvPr id="9" name="AutoShape 69"/>
              <p:cNvSpPr>
                <a:spLocks noChangeArrowheads="1"/>
              </p:cNvSpPr>
              <p:nvPr/>
            </p:nvSpPr>
            <p:spPr bwMode="gray">
              <a:xfrm>
                <a:off x="744" y="1736"/>
                <a:ext cx="3988" cy="115"/>
              </a:xfrm>
              <a:prstGeom prst="roundRect">
                <a:avLst>
                  <a:gd name="adj" fmla="val 50000"/>
                </a:avLst>
              </a:prstGeom>
              <a:gradFill rotWithShape="1">
                <a:gsLst>
                  <a:gs pos="0">
                    <a:srgbClr val="BBE0E3">
                      <a:alpha val="0"/>
                    </a:srgbClr>
                  </a:gs>
                  <a:gs pos="100000">
                    <a:srgbClr val="BBE0E3">
                      <a:gamma/>
                      <a:tint val="20000"/>
                      <a:invGamma/>
                    </a:srgbClr>
                  </a:gs>
                </a:gsLst>
                <a:lin ang="5400000" scaled="1"/>
              </a:gradFill>
              <a:ln w="9525">
                <a:noFill/>
                <a:round/>
                <a:headEnd/>
                <a:tailEnd/>
              </a:ln>
              <a:effectLst>
                <a:outerShdw blurRad="44450" dist="27940" dir="5400000" algn="ctr">
                  <a:srgbClr val="000000">
                    <a:alpha val="32000"/>
                  </a:srgbClr>
                </a:outerShdw>
              </a:effectLst>
              <a:sp3d>
                <a:bevelT w="190500" h="381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a typeface="宋体" pitchFamily="2" charset="-122"/>
                </a:endParaRPr>
              </a:p>
            </p:txBody>
          </p:sp>
          <p:sp>
            <p:nvSpPr>
              <p:cNvPr id="10" name="AutoShape 70"/>
              <p:cNvSpPr>
                <a:spLocks noChangeArrowheads="1"/>
              </p:cNvSpPr>
              <p:nvPr/>
            </p:nvSpPr>
            <p:spPr bwMode="gray">
              <a:xfrm>
                <a:off x="744" y="1407"/>
                <a:ext cx="3988" cy="115"/>
              </a:xfrm>
              <a:prstGeom prst="roundRect">
                <a:avLst>
                  <a:gd name="adj" fmla="val 50000"/>
                </a:avLst>
              </a:prstGeom>
              <a:gradFill rotWithShape="1">
                <a:gsLst>
                  <a:gs pos="0">
                    <a:srgbClr val="BBE0E3">
                      <a:gamma/>
                      <a:tint val="22353"/>
                      <a:invGamma/>
                    </a:srgbClr>
                  </a:gs>
                  <a:gs pos="100000">
                    <a:srgbClr val="BBE0E3">
                      <a:alpha val="0"/>
                    </a:srgbClr>
                  </a:gs>
                </a:gsLst>
                <a:lin ang="5400000" scaled="1"/>
              </a:gradFill>
              <a:ln w="9525">
                <a:noFill/>
                <a:round/>
                <a:headEnd/>
                <a:tailEnd/>
              </a:ln>
              <a:effectLst>
                <a:outerShdw blurRad="44450" dist="27940" dir="5400000" algn="ctr">
                  <a:srgbClr val="000000">
                    <a:alpha val="32000"/>
                  </a:srgbClr>
                </a:outerShdw>
              </a:effectLst>
              <a:sp3d>
                <a:bevelT w="190500" h="381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a typeface="宋体" pitchFamily="2" charset="-122"/>
                </a:endParaRPr>
              </a:p>
            </p:txBody>
          </p:sp>
        </p:grpSp>
      </p:grpSp>
    </p:spTree>
  </p:cSld>
  <p:clrMapOvr>
    <a:masterClrMapping/>
  </p:clrMapOvr>
  <p:transition>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5"/>
          <p:cNvSpPr>
            <a:spLocks noChangeArrowheads="1"/>
          </p:cNvSpPr>
          <p:nvPr/>
        </p:nvSpPr>
        <p:spPr bwMode="gray">
          <a:xfrm>
            <a:off x="214282" y="1500174"/>
            <a:ext cx="8358246" cy="4500594"/>
          </a:xfrm>
          <a:prstGeom prst="roundRect">
            <a:avLst>
              <a:gd name="adj" fmla="val 16667"/>
            </a:avLst>
          </a:prstGeom>
          <a:solidFill>
            <a:srgbClr val="BBE0E3">
              <a:alpha val="30196"/>
            </a:srgbClr>
          </a:solidFill>
          <a:ln w="9525">
            <a:noFill/>
            <a:round/>
            <a:headEnd/>
            <a:tailEnd/>
          </a:ln>
        </p:spPr>
        <p:txBody>
          <a:bodyPr wrap="none" anchor="t" anchorCtr="0"/>
          <a:lstStyle/>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kumimoji="0" lang="en-US" altLang="zh-CN" sz="1800" b="0" i="0" u="none" strike="noStrike" kern="0" cap="none" spc="0" normalizeH="0" baseline="0" noProof="0" dirty="0" smtClean="0">
              <a:ln>
                <a:noFill/>
              </a:ln>
              <a:solidFill>
                <a:sysClr val="windowText" lastClr="000000"/>
              </a:solidFill>
              <a:effectLst/>
              <a:uLnTx/>
              <a:uFillTx/>
            </a:endParaRPr>
          </a:p>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lang="en-US" altLang="zh-CN" kern="0" dirty="0" smtClean="0">
              <a:solidFill>
                <a:sysClr val="windowText" lastClr="000000"/>
              </a:solidFill>
            </a:endParaRPr>
          </a:p>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lang="zh-CN" altLang="en-US" sz="2400" b="1" dirty="0" smtClean="0">
              <a:solidFill>
                <a:schemeClr val="tx2"/>
              </a:solidFill>
            </a:endParaRPr>
          </a:p>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kumimoji="0" lang="zh-CN" altLang="en-US" sz="1800" b="0" i="0" u="none" strike="noStrike" kern="0" cap="none" spc="0" normalizeH="0" baseline="0" noProof="0" dirty="0" smtClean="0">
              <a:ln>
                <a:noFill/>
              </a:ln>
              <a:solidFill>
                <a:sysClr val="windowText" lastClr="000000"/>
              </a:solidFill>
              <a:effectLst/>
              <a:uLnTx/>
              <a:uFillTx/>
            </a:endParaRPr>
          </a:p>
        </p:txBody>
      </p:sp>
      <p:sp>
        <p:nvSpPr>
          <p:cNvPr id="2" name="标题 1"/>
          <p:cNvSpPr>
            <a:spLocks noGrp="1"/>
          </p:cNvSpPr>
          <p:nvPr>
            <p:ph type="title"/>
          </p:nvPr>
        </p:nvSpPr>
        <p:spPr/>
        <p:txBody>
          <a:bodyPr/>
          <a:lstStyle/>
          <a:p>
            <a:r>
              <a:rPr lang="zh-CN" altLang="en-US" b="1" dirty="0" smtClean="0">
                <a:ea typeface="宋体" charset="-122"/>
              </a:rPr>
              <a:t>知识论坛简介</a:t>
            </a:r>
            <a:endParaRPr lang="zh-CN" altLang="en-US" dirty="0"/>
          </a:p>
        </p:txBody>
      </p:sp>
      <p:sp>
        <p:nvSpPr>
          <p:cNvPr id="5" name="TextBox 4"/>
          <p:cNvSpPr txBox="1"/>
          <p:nvPr/>
        </p:nvSpPr>
        <p:spPr>
          <a:xfrm>
            <a:off x="642910" y="2143116"/>
            <a:ext cx="7786742" cy="2751010"/>
          </a:xfrm>
          <a:prstGeom prst="rect">
            <a:avLst/>
          </a:prstGeom>
          <a:noFill/>
        </p:spPr>
        <p:txBody>
          <a:bodyPr wrap="square" rtlCol="0">
            <a:spAutoFit/>
          </a:bodyPr>
          <a:lstStyle/>
          <a:p>
            <a:pPr algn="l">
              <a:lnSpc>
                <a:spcPts val="3000"/>
              </a:lnSpc>
            </a:pPr>
            <a:r>
              <a:rPr lang="en-US" altLang="en-US" sz="2400" dirty="0" smtClean="0">
                <a:solidFill>
                  <a:schemeClr val="tx2"/>
                </a:solidFill>
                <a:latin typeface="+mn-lt"/>
              </a:rPr>
              <a:t>CSILE </a:t>
            </a:r>
            <a:r>
              <a:rPr lang="zh-CN" altLang="en-US" sz="2400" dirty="0" smtClean="0">
                <a:solidFill>
                  <a:schemeClr val="tx2"/>
                </a:solidFill>
                <a:latin typeface="+mn-lt"/>
              </a:rPr>
              <a:t>和知识论坛（以下简称</a:t>
            </a:r>
            <a:r>
              <a:rPr lang="en-US" altLang="en-US" sz="2400" dirty="0" smtClean="0">
                <a:solidFill>
                  <a:schemeClr val="tx2"/>
                </a:solidFill>
                <a:latin typeface="+mn-lt"/>
              </a:rPr>
              <a:t> CSILE/KF </a:t>
            </a:r>
            <a:r>
              <a:rPr lang="zh-CN" altLang="en-US" sz="2400" dirty="0" smtClean="0">
                <a:solidFill>
                  <a:schemeClr val="tx2"/>
                </a:solidFill>
                <a:latin typeface="+mn-lt"/>
              </a:rPr>
              <a:t>）在定位上试图支持跨行业领域、跨年龄、跨文化的互动，这体现了各种知识建构和创新活动的共同的社会认知基础。</a:t>
            </a:r>
            <a:r>
              <a:rPr lang="en-US" altLang="en-US" sz="2400" dirty="0" smtClean="0">
                <a:solidFill>
                  <a:schemeClr val="tx2"/>
                </a:solidFill>
                <a:latin typeface="+mn-lt"/>
              </a:rPr>
              <a:t> CSILE/KF </a:t>
            </a:r>
            <a:r>
              <a:rPr lang="zh-CN" altLang="en-US" sz="2400" dirty="0" smtClean="0">
                <a:solidFill>
                  <a:schemeClr val="tx2"/>
                </a:solidFill>
                <a:latin typeface="+mn-lt"/>
              </a:rPr>
              <a:t>是专门为支持知识建构和创新而设计的技术，它不是一个工具集，而是一种知识建构环境 ， 能够支持在各类知识型机构中进行的知识探究、信息搜索、对思想的创造性加工等活动。</a:t>
            </a:r>
          </a:p>
        </p:txBody>
      </p:sp>
      <p:grpSp>
        <p:nvGrpSpPr>
          <p:cNvPr id="3" name="Group 66"/>
          <p:cNvGrpSpPr>
            <a:grpSpLocks/>
          </p:cNvGrpSpPr>
          <p:nvPr/>
        </p:nvGrpSpPr>
        <p:grpSpPr bwMode="auto">
          <a:xfrm>
            <a:off x="428596" y="1214422"/>
            <a:ext cx="2286016" cy="638165"/>
            <a:chOff x="720" y="1392"/>
            <a:chExt cx="4058" cy="480"/>
          </a:xfrm>
          <a:scene3d>
            <a:camera prst="orthographicFront">
              <a:rot lat="0" lon="0" rev="0"/>
            </a:camera>
            <a:lightRig rig="balanced" dir="t">
              <a:rot lat="0" lon="0" rev="8700000"/>
            </a:lightRig>
          </a:scene3d>
        </p:grpSpPr>
        <p:sp>
          <p:nvSpPr>
            <p:cNvPr id="7" name="AutoShape 67"/>
            <p:cNvSpPr>
              <a:spLocks noChangeArrowheads="1"/>
            </p:cNvSpPr>
            <p:nvPr/>
          </p:nvSpPr>
          <p:spPr bwMode="gray">
            <a:xfrm>
              <a:off x="720" y="1392"/>
              <a:ext cx="4058" cy="480"/>
            </a:xfrm>
            <a:prstGeom prst="roundRect">
              <a:avLst>
                <a:gd name="adj" fmla="val 17509"/>
              </a:avLst>
            </a:prstGeom>
            <a:gradFill rotWithShape="1">
              <a:gsLst>
                <a:gs pos="0">
                  <a:srgbClr val="BBE0E3"/>
                </a:gs>
                <a:gs pos="50000">
                  <a:srgbClr val="BBE0E3">
                    <a:gamma/>
                    <a:shade val="92157"/>
                    <a:invGamma/>
                  </a:srgbClr>
                </a:gs>
                <a:gs pos="100000">
                  <a:srgbClr val="BBE0E3"/>
                </a:gs>
              </a:gsLst>
              <a:lin ang="5400000" scaled="1"/>
            </a:gradFill>
            <a:ln w="9525">
              <a:noFill/>
              <a:round/>
              <a:headEnd/>
              <a:tailEnd/>
            </a:ln>
            <a:effectLst>
              <a:outerShdw blurRad="44450" dist="27940" dir="5400000" algn="ctr">
                <a:srgbClr val="000000">
                  <a:alpha val="32000"/>
                </a:srgbClr>
              </a:outerShdw>
            </a:effectLst>
            <a:sp3d>
              <a:bevelT w="190500" h="381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lang="zh-CN" altLang="en-US" sz="2800" b="1" dirty="0" smtClean="0">
                  <a:solidFill>
                    <a:schemeClr val="tx2">
                      <a:lumMod val="95000"/>
                      <a:lumOff val="5000"/>
                    </a:schemeClr>
                  </a:solidFill>
                  <a:latin typeface="+mn-lt"/>
                </a:rPr>
                <a:t>定位</a:t>
              </a:r>
              <a:endParaRPr lang="zh-CN" altLang="en-US" sz="2800" b="1" dirty="0">
                <a:solidFill>
                  <a:schemeClr val="tx2">
                    <a:lumMod val="95000"/>
                    <a:lumOff val="5000"/>
                  </a:schemeClr>
                </a:solidFill>
                <a:latin typeface="+mn-lt"/>
              </a:endParaRPr>
            </a:p>
          </p:txBody>
        </p:sp>
        <p:grpSp>
          <p:nvGrpSpPr>
            <p:cNvPr id="6" name="Group 68"/>
            <p:cNvGrpSpPr>
              <a:grpSpLocks/>
            </p:cNvGrpSpPr>
            <p:nvPr/>
          </p:nvGrpSpPr>
          <p:grpSpPr bwMode="auto">
            <a:xfrm>
              <a:off x="730" y="1407"/>
              <a:ext cx="4043" cy="444"/>
              <a:chOff x="744" y="1407"/>
              <a:chExt cx="3988" cy="444"/>
            </a:xfrm>
          </p:grpSpPr>
          <p:sp>
            <p:nvSpPr>
              <p:cNvPr id="9" name="AutoShape 69"/>
              <p:cNvSpPr>
                <a:spLocks noChangeArrowheads="1"/>
              </p:cNvSpPr>
              <p:nvPr/>
            </p:nvSpPr>
            <p:spPr bwMode="gray">
              <a:xfrm>
                <a:off x="744" y="1736"/>
                <a:ext cx="3988" cy="115"/>
              </a:xfrm>
              <a:prstGeom prst="roundRect">
                <a:avLst>
                  <a:gd name="adj" fmla="val 50000"/>
                </a:avLst>
              </a:prstGeom>
              <a:gradFill rotWithShape="1">
                <a:gsLst>
                  <a:gs pos="0">
                    <a:srgbClr val="BBE0E3">
                      <a:alpha val="0"/>
                    </a:srgbClr>
                  </a:gs>
                  <a:gs pos="100000">
                    <a:srgbClr val="BBE0E3">
                      <a:gamma/>
                      <a:tint val="20000"/>
                      <a:invGamma/>
                    </a:srgbClr>
                  </a:gs>
                </a:gsLst>
                <a:lin ang="5400000" scaled="1"/>
              </a:gradFill>
              <a:ln w="9525">
                <a:noFill/>
                <a:round/>
                <a:headEnd/>
                <a:tailEnd/>
              </a:ln>
              <a:effectLst>
                <a:outerShdw blurRad="44450" dist="27940" dir="5400000" algn="ctr">
                  <a:srgbClr val="000000">
                    <a:alpha val="32000"/>
                  </a:srgbClr>
                </a:outerShdw>
              </a:effectLst>
              <a:sp3d>
                <a:bevelT w="190500" h="381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a typeface="宋体" pitchFamily="2" charset="-122"/>
                </a:endParaRPr>
              </a:p>
            </p:txBody>
          </p:sp>
          <p:sp>
            <p:nvSpPr>
              <p:cNvPr id="10" name="AutoShape 70"/>
              <p:cNvSpPr>
                <a:spLocks noChangeArrowheads="1"/>
              </p:cNvSpPr>
              <p:nvPr/>
            </p:nvSpPr>
            <p:spPr bwMode="gray">
              <a:xfrm>
                <a:off x="744" y="1407"/>
                <a:ext cx="3988" cy="115"/>
              </a:xfrm>
              <a:prstGeom prst="roundRect">
                <a:avLst>
                  <a:gd name="adj" fmla="val 50000"/>
                </a:avLst>
              </a:prstGeom>
              <a:gradFill rotWithShape="1">
                <a:gsLst>
                  <a:gs pos="0">
                    <a:srgbClr val="BBE0E3">
                      <a:gamma/>
                      <a:tint val="22353"/>
                      <a:invGamma/>
                    </a:srgbClr>
                  </a:gs>
                  <a:gs pos="100000">
                    <a:srgbClr val="BBE0E3">
                      <a:alpha val="0"/>
                    </a:srgbClr>
                  </a:gs>
                </a:gsLst>
                <a:lin ang="5400000" scaled="1"/>
              </a:gradFill>
              <a:ln w="9525">
                <a:noFill/>
                <a:round/>
                <a:headEnd/>
                <a:tailEnd/>
              </a:ln>
              <a:effectLst>
                <a:outerShdw blurRad="44450" dist="27940" dir="5400000" algn="ctr">
                  <a:srgbClr val="000000">
                    <a:alpha val="32000"/>
                  </a:srgbClr>
                </a:outerShdw>
              </a:effectLst>
              <a:sp3d>
                <a:bevelT w="190500" h="381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a typeface="宋体" pitchFamily="2" charset="-122"/>
                </a:endParaRPr>
              </a:p>
            </p:txBody>
          </p:sp>
        </p:grpSp>
      </p:grpSp>
    </p:spTree>
  </p:cSld>
  <p:clrMapOvr>
    <a:masterClrMapping/>
  </p:clrMapOvr>
  <p:transition>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5"/>
          <p:cNvSpPr>
            <a:spLocks noChangeArrowheads="1"/>
          </p:cNvSpPr>
          <p:nvPr/>
        </p:nvSpPr>
        <p:spPr bwMode="gray">
          <a:xfrm>
            <a:off x="214282" y="1500174"/>
            <a:ext cx="8429684" cy="4429156"/>
          </a:xfrm>
          <a:prstGeom prst="roundRect">
            <a:avLst>
              <a:gd name="adj" fmla="val 16667"/>
            </a:avLst>
          </a:prstGeom>
          <a:solidFill>
            <a:srgbClr val="BBE0E3">
              <a:alpha val="30196"/>
            </a:srgbClr>
          </a:solidFill>
          <a:ln w="9525">
            <a:noFill/>
            <a:round/>
            <a:headEnd/>
            <a:tailEnd/>
          </a:ln>
        </p:spPr>
        <p:txBody>
          <a:bodyPr wrap="none" anchor="t" anchorCtr="0"/>
          <a:lstStyle/>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kumimoji="0" lang="en-US" altLang="zh-CN" sz="1800" b="0" i="0" u="none" strike="noStrike" kern="0" cap="none" spc="0" normalizeH="0" baseline="0" noProof="0" dirty="0" smtClean="0">
              <a:ln>
                <a:noFill/>
              </a:ln>
              <a:solidFill>
                <a:sysClr val="windowText" lastClr="000000"/>
              </a:solidFill>
              <a:effectLst/>
              <a:uLnTx/>
              <a:uFillTx/>
            </a:endParaRPr>
          </a:p>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lang="en-US" altLang="zh-CN" kern="0" dirty="0" smtClean="0">
              <a:solidFill>
                <a:sysClr val="windowText" lastClr="000000"/>
              </a:solidFill>
            </a:endParaRPr>
          </a:p>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lang="zh-CN" altLang="en-US" sz="2400" b="1" dirty="0" smtClean="0">
              <a:solidFill>
                <a:schemeClr val="tx2"/>
              </a:solidFill>
            </a:endParaRPr>
          </a:p>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kumimoji="0" lang="zh-CN" altLang="en-US" sz="1800" b="0" i="0" u="none" strike="noStrike" kern="0" cap="none" spc="0" normalizeH="0" baseline="0" noProof="0" dirty="0" smtClean="0">
              <a:ln>
                <a:noFill/>
              </a:ln>
              <a:solidFill>
                <a:sysClr val="windowText" lastClr="000000"/>
              </a:solidFill>
              <a:effectLst/>
              <a:uLnTx/>
              <a:uFillTx/>
            </a:endParaRPr>
          </a:p>
        </p:txBody>
      </p:sp>
      <p:sp>
        <p:nvSpPr>
          <p:cNvPr id="2" name="标题 1"/>
          <p:cNvSpPr>
            <a:spLocks noGrp="1"/>
          </p:cNvSpPr>
          <p:nvPr>
            <p:ph type="title"/>
          </p:nvPr>
        </p:nvSpPr>
        <p:spPr/>
        <p:txBody>
          <a:bodyPr/>
          <a:lstStyle/>
          <a:p>
            <a:r>
              <a:rPr lang="zh-CN" altLang="en-US" b="1" dirty="0" smtClean="0">
                <a:ea typeface="宋体" charset="-122"/>
              </a:rPr>
              <a:t>知识论坛简介</a:t>
            </a:r>
            <a:endParaRPr lang="zh-CN" altLang="en-US" dirty="0"/>
          </a:p>
        </p:txBody>
      </p:sp>
      <p:sp>
        <p:nvSpPr>
          <p:cNvPr id="5" name="TextBox 4"/>
          <p:cNvSpPr txBox="1"/>
          <p:nvPr/>
        </p:nvSpPr>
        <p:spPr>
          <a:xfrm>
            <a:off x="642910" y="2143116"/>
            <a:ext cx="7786742" cy="3170099"/>
          </a:xfrm>
          <a:prstGeom prst="rect">
            <a:avLst/>
          </a:prstGeom>
          <a:noFill/>
        </p:spPr>
        <p:txBody>
          <a:bodyPr wrap="square" rtlCol="0">
            <a:spAutoFit/>
          </a:bodyPr>
          <a:lstStyle/>
          <a:p>
            <a:pPr algn="l"/>
            <a:r>
              <a:rPr lang="en-US" altLang="en-US" sz="2000" dirty="0" smtClean="0">
                <a:solidFill>
                  <a:schemeClr val="tx2"/>
                </a:solidFill>
                <a:latin typeface="+mn-lt"/>
              </a:rPr>
              <a:t>CSILE/KF </a:t>
            </a:r>
            <a:r>
              <a:rPr lang="zh-CN" altLang="en-US" sz="2000" dirty="0" smtClean="0">
                <a:solidFill>
                  <a:schemeClr val="tx2"/>
                </a:solidFill>
                <a:latin typeface="+mn-lt"/>
              </a:rPr>
              <a:t>的</a:t>
            </a:r>
            <a:r>
              <a:rPr lang="zh-CN" altLang="en-US" sz="2000" dirty="0" smtClean="0">
                <a:solidFill>
                  <a:srgbClr val="FF0000"/>
                </a:solidFill>
                <a:latin typeface="+mn-lt"/>
              </a:rPr>
              <a:t>核心</a:t>
            </a:r>
            <a:r>
              <a:rPr lang="zh-CN" altLang="en-US" sz="2000" dirty="0" smtClean="0">
                <a:solidFill>
                  <a:schemeClr val="tx2"/>
                </a:solidFill>
                <a:latin typeface="+mn-lt"/>
              </a:rPr>
              <a:t>是一个多媒体的</a:t>
            </a:r>
            <a:r>
              <a:rPr lang="zh-CN" altLang="en-US" sz="2000" dirty="0">
                <a:solidFill>
                  <a:srgbClr val="FF0000"/>
                </a:solidFill>
                <a:latin typeface="+mn-lt"/>
              </a:rPr>
              <a:t>共同体知识空间</a:t>
            </a:r>
            <a:r>
              <a:rPr lang="zh-CN" altLang="en-US" sz="2000" dirty="0" smtClean="0">
                <a:solidFill>
                  <a:schemeClr val="tx2"/>
                </a:solidFill>
                <a:latin typeface="+mn-lt"/>
              </a:rPr>
              <a:t>，共同体成员通过</a:t>
            </a:r>
            <a:r>
              <a:rPr lang="zh-CN" altLang="en-US" sz="2000" dirty="0">
                <a:solidFill>
                  <a:srgbClr val="FF0000"/>
                </a:solidFill>
                <a:latin typeface="+mn-lt"/>
              </a:rPr>
              <a:t>写短文</a:t>
            </a:r>
            <a:r>
              <a:rPr lang="zh-CN" altLang="en-US" sz="2000" dirty="0" smtClean="0">
                <a:solidFill>
                  <a:schemeClr val="tx2"/>
                </a:solidFill>
                <a:latin typeface="+mn-lt"/>
              </a:rPr>
              <a:t>（</a:t>
            </a:r>
            <a:r>
              <a:rPr lang="en-US" altLang="en-US" sz="2000" dirty="0" smtClean="0">
                <a:solidFill>
                  <a:schemeClr val="tx2"/>
                </a:solidFill>
                <a:latin typeface="+mn-lt"/>
              </a:rPr>
              <a:t> Note </a:t>
            </a:r>
            <a:r>
              <a:rPr lang="zh-CN" altLang="en-US" sz="2000" dirty="0" smtClean="0">
                <a:solidFill>
                  <a:schemeClr val="tx2"/>
                </a:solidFill>
                <a:latin typeface="+mn-lt"/>
              </a:rPr>
              <a:t>）在这个空间中贡献自己的理论、工作模型、计划、证据、参考资料等，这些短文被组织成为不同的</a:t>
            </a:r>
            <a:r>
              <a:rPr lang="en-US" altLang="en-US" sz="2000" dirty="0" smtClean="0">
                <a:solidFill>
                  <a:schemeClr val="tx2"/>
                </a:solidFill>
                <a:latin typeface="+mn-lt"/>
              </a:rPr>
              <a:t> “</a:t>
            </a:r>
            <a:r>
              <a:rPr lang="zh-CN" altLang="en-US" sz="2000" dirty="0">
                <a:solidFill>
                  <a:srgbClr val="FF0000"/>
                </a:solidFill>
                <a:latin typeface="+mn-lt"/>
              </a:rPr>
              <a:t>视窗</a:t>
            </a:r>
            <a:r>
              <a:rPr lang="en-US" altLang="en-US" sz="2000" dirty="0" smtClean="0">
                <a:solidFill>
                  <a:schemeClr val="tx2"/>
                </a:solidFill>
                <a:latin typeface="+mn-lt"/>
              </a:rPr>
              <a:t>”</a:t>
            </a:r>
            <a:r>
              <a:rPr lang="zh-CN" altLang="en-US" sz="2000" dirty="0" smtClean="0">
                <a:solidFill>
                  <a:schemeClr val="tx2"/>
                </a:solidFill>
                <a:latin typeface="+mn-lt"/>
              </a:rPr>
              <a:t>（</a:t>
            </a:r>
            <a:r>
              <a:rPr lang="en-US" altLang="en-US" sz="2000" dirty="0" smtClean="0">
                <a:solidFill>
                  <a:schemeClr val="tx2"/>
                </a:solidFill>
                <a:latin typeface="+mn-lt"/>
              </a:rPr>
              <a:t> View </a:t>
            </a:r>
            <a:r>
              <a:rPr lang="zh-CN" altLang="en-US" sz="2000" dirty="0" smtClean="0">
                <a:solidFill>
                  <a:schemeClr val="tx2"/>
                </a:solidFill>
                <a:latin typeface="+mn-lt"/>
              </a:rPr>
              <a:t>）。</a:t>
            </a:r>
            <a:r>
              <a:rPr lang="en-US" altLang="en-US" sz="2000" dirty="0" smtClean="0">
                <a:solidFill>
                  <a:schemeClr val="tx2"/>
                </a:solidFill>
                <a:latin typeface="+mn-lt"/>
              </a:rPr>
              <a:t> CSILE/KF </a:t>
            </a:r>
            <a:r>
              <a:rPr lang="zh-CN" altLang="en-US" sz="2000" dirty="0" smtClean="0">
                <a:solidFill>
                  <a:schemeClr val="tx2"/>
                </a:solidFill>
                <a:latin typeface="+mn-lt"/>
              </a:rPr>
              <a:t>大大超越了一般的</a:t>
            </a:r>
            <a:r>
              <a:rPr lang="en-US" altLang="en-US" sz="2000" dirty="0" smtClean="0">
                <a:solidFill>
                  <a:schemeClr val="tx2"/>
                </a:solidFill>
                <a:latin typeface="+mn-lt"/>
              </a:rPr>
              <a:t> BBS </a:t>
            </a:r>
            <a:r>
              <a:rPr lang="zh-CN" altLang="en-US" sz="2000" dirty="0" smtClean="0">
                <a:solidFill>
                  <a:schemeClr val="tx2"/>
                </a:solidFill>
                <a:latin typeface="+mn-lt"/>
              </a:rPr>
              <a:t>功能，为</a:t>
            </a:r>
            <a:r>
              <a:rPr lang="zh-CN" altLang="en-US" sz="2000" dirty="0" smtClean="0">
                <a:solidFill>
                  <a:srgbClr val="FF0000"/>
                </a:solidFill>
                <a:latin typeface="+mn-lt"/>
              </a:rPr>
              <a:t>观点的互动、发展、链接</a:t>
            </a:r>
            <a:r>
              <a:rPr lang="zh-CN" altLang="en-US" sz="2000" dirty="0">
                <a:solidFill>
                  <a:srgbClr val="FF0000"/>
                </a:solidFill>
                <a:latin typeface="+mn-lt"/>
              </a:rPr>
              <a:t>、评点、参考引用</a:t>
            </a:r>
            <a:r>
              <a:rPr lang="zh-CN" altLang="en-US" sz="2000" dirty="0" smtClean="0">
                <a:solidFill>
                  <a:schemeClr val="tx2"/>
                </a:solidFill>
                <a:latin typeface="+mn-lt"/>
              </a:rPr>
              <a:t>等提供了有力的支持。这样学习者就有了一个开放共享的</a:t>
            </a:r>
            <a:r>
              <a:rPr lang="en-US" altLang="en-US" sz="2000" dirty="0" smtClean="0">
                <a:solidFill>
                  <a:schemeClr val="tx2"/>
                </a:solidFill>
                <a:latin typeface="+mn-lt"/>
              </a:rPr>
              <a:t>“</a:t>
            </a:r>
            <a:r>
              <a:rPr lang="zh-CN" altLang="en-US" sz="2000" dirty="0" smtClean="0">
                <a:solidFill>
                  <a:schemeClr val="tx2"/>
                </a:solidFill>
                <a:latin typeface="+mn-lt"/>
              </a:rPr>
              <a:t>网上杂志</a:t>
            </a:r>
            <a:r>
              <a:rPr lang="en-US" altLang="en-US" sz="2000" dirty="0" smtClean="0">
                <a:solidFill>
                  <a:schemeClr val="tx2"/>
                </a:solidFill>
                <a:latin typeface="+mn-lt"/>
              </a:rPr>
              <a:t>”</a:t>
            </a:r>
            <a:r>
              <a:rPr lang="zh-CN" altLang="en-US" sz="2000" dirty="0" smtClean="0">
                <a:solidFill>
                  <a:schemeClr val="tx2"/>
                </a:solidFill>
                <a:latin typeface="+mn-lt"/>
              </a:rPr>
              <a:t>，每个学习者都是这个杂志的作者，也是其评委和读者，就像一个研究领域的科学家所拥有的学术杂志一样，杂志内容的发展就</a:t>
            </a:r>
            <a:r>
              <a:rPr lang="zh-CN" altLang="en-US" sz="2000" dirty="0">
                <a:solidFill>
                  <a:srgbClr val="FF0000"/>
                </a:solidFill>
                <a:latin typeface="+mn-lt"/>
              </a:rPr>
              <a:t>反映了共同体知识的增长历程</a:t>
            </a:r>
            <a:r>
              <a:rPr lang="zh-CN" altLang="en-US" sz="2000" dirty="0" smtClean="0">
                <a:solidFill>
                  <a:schemeClr val="tx2"/>
                </a:solidFill>
                <a:latin typeface="+mn-lt"/>
              </a:rPr>
              <a:t>。 目前，知识论坛在学校教育（从小学到研究生）、医疗、社区、企业等机构中都得以应用，地区包括北美、亚洲、欧洲、澳大利亚、新西兰等。</a:t>
            </a:r>
          </a:p>
        </p:txBody>
      </p:sp>
      <p:grpSp>
        <p:nvGrpSpPr>
          <p:cNvPr id="3" name="Group 66"/>
          <p:cNvGrpSpPr>
            <a:grpSpLocks/>
          </p:cNvGrpSpPr>
          <p:nvPr/>
        </p:nvGrpSpPr>
        <p:grpSpPr bwMode="auto">
          <a:xfrm>
            <a:off x="428596" y="1214422"/>
            <a:ext cx="2286016" cy="638165"/>
            <a:chOff x="720" y="1392"/>
            <a:chExt cx="4058" cy="480"/>
          </a:xfrm>
          <a:scene3d>
            <a:camera prst="orthographicFront">
              <a:rot lat="0" lon="0" rev="0"/>
            </a:camera>
            <a:lightRig rig="balanced" dir="t">
              <a:rot lat="0" lon="0" rev="8700000"/>
            </a:lightRig>
          </a:scene3d>
        </p:grpSpPr>
        <p:sp>
          <p:nvSpPr>
            <p:cNvPr id="7" name="AutoShape 67"/>
            <p:cNvSpPr>
              <a:spLocks noChangeArrowheads="1"/>
            </p:cNvSpPr>
            <p:nvPr/>
          </p:nvSpPr>
          <p:spPr bwMode="gray">
            <a:xfrm>
              <a:off x="720" y="1392"/>
              <a:ext cx="4058" cy="480"/>
            </a:xfrm>
            <a:prstGeom prst="roundRect">
              <a:avLst>
                <a:gd name="adj" fmla="val 17509"/>
              </a:avLst>
            </a:prstGeom>
            <a:gradFill rotWithShape="1">
              <a:gsLst>
                <a:gs pos="0">
                  <a:srgbClr val="BBE0E3"/>
                </a:gs>
                <a:gs pos="50000">
                  <a:srgbClr val="BBE0E3">
                    <a:gamma/>
                    <a:shade val="92157"/>
                    <a:invGamma/>
                  </a:srgbClr>
                </a:gs>
                <a:gs pos="100000">
                  <a:srgbClr val="BBE0E3"/>
                </a:gs>
              </a:gsLst>
              <a:lin ang="5400000" scaled="1"/>
            </a:gradFill>
            <a:ln w="9525">
              <a:noFill/>
              <a:round/>
              <a:headEnd/>
              <a:tailEnd/>
            </a:ln>
            <a:effectLst>
              <a:outerShdw blurRad="44450" dist="27940" dir="5400000" algn="ctr">
                <a:srgbClr val="000000">
                  <a:alpha val="32000"/>
                </a:srgbClr>
              </a:outerShdw>
            </a:effectLst>
            <a:sp3d>
              <a:bevelT w="190500" h="381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lang="zh-CN" altLang="en-US" sz="2800" b="1" dirty="0" smtClean="0">
                  <a:solidFill>
                    <a:schemeClr val="tx2">
                      <a:lumMod val="95000"/>
                      <a:lumOff val="5000"/>
                    </a:schemeClr>
                  </a:solidFill>
                  <a:latin typeface="+mn-lt"/>
                </a:rPr>
                <a:t>概述</a:t>
              </a:r>
              <a:endParaRPr lang="zh-CN" altLang="en-US" sz="2800" b="1" dirty="0">
                <a:solidFill>
                  <a:schemeClr val="tx2">
                    <a:lumMod val="95000"/>
                    <a:lumOff val="5000"/>
                  </a:schemeClr>
                </a:solidFill>
                <a:latin typeface="+mn-lt"/>
              </a:endParaRPr>
            </a:p>
          </p:txBody>
        </p:sp>
        <p:grpSp>
          <p:nvGrpSpPr>
            <p:cNvPr id="6" name="Group 68"/>
            <p:cNvGrpSpPr>
              <a:grpSpLocks/>
            </p:cNvGrpSpPr>
            <p:nvPr/>
          </p:nvGrpSpPr>
          <p:grpSpPr bwMode="auto">
            <a:xfrm>
              <a:off x="730" y="1407"/>
              <a:ext cx="4043" cy="444"/>
              <a:chOff x="744" y="1407"/>
              <a:chExt cx="3988" cy="444"/>
            </a:xfrm>
          </p:grpSpPr>
          <p:sp>
            <p:nvSpPr>
              <p:cNvPr id="9" name="AutoShape 69"/>
              <p:cNvSpPr>
                <a:spLocks noChangeArrowheads="1"/>
              </p:cNvSpPr>
              <p:nvPr/>
            </p:nvSpPr>
            <p:spPr bwMode="gray">
              <a:xfrm>
                <a:off x="744" y="1736"/>
                <a:ext cx="3988" cy="115"/>
              </a:xfrm>
              <a:prstGeom prst="roundRect">
                <a:avLst>
                  <a:gd name="adj" fmla="val 50000"/>
                </a:avLst>
              </a:prstGeom>
              <a:gradFill rotWithShape="1">
                <a:gsLst>
                  <a:gs pos="0">
                    <a:srgbClr val="BBE0E3">
                      <a:alpha val="0"/>
                    </a:srgbClr>
                  </a:gs>
                  <a:gs pos="100000">
                    <a:srgbClr val="BBE0E3">
                      <a:gamma/>
                      <a:tint val="20000"/>
                      <a:invGamma/>
                    </a:srgbClr>
                  </a:gs>
                </a:gsLst>
                <a:lin ang="5400000" scaled="1"/>
              </a:gradFill>
              <a:ln w="9525">
                <a:noFill/>
                <a:round/>
                <a:headEnd/>
                <a:tailEnd/>
              </a:ln>
              <a:effectLst>
                <a:outerShdw blurRad="44450" dist="27940" dir="5400000" algn="ctr">
                  <a:srgbClr val="000000">
                    <a:alpha val="32000"/>
                  </a:srgbClr>
                </a:outerShdw>
              </a:effectLst>
              <a:sp3d>
                <a:bevelT w="190500" h="381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a typeface="宋体" pitchFamily="2" charset="-122"/>
                </a:endParaRPr>
              </a:p>
            </p:txBody>
          </p:sp>
          <p:sp>
            <p:nvSpPr>
              <p:cNvPr id="10" name="AutoShape 70"/>
              <p:cNvSpPr>
                <a:spLocks noChangeArrowheads="1"/>
              </p:cNvSpPr>
              <p:nvPr/>
            </p:nvSpPr>
            <p:spPr bwMode="gray">
              <a:xfrm>
                <a:off x="744" y="1407"/>
                <a:ext cx="3988" cy="115"/>
              </a:xfrm>
              <a:prstGeom prst="roundRect">
                <a:avLst>
                  <a:gd name="adj" fmla="val 50000"/>
                </a:avLst>
              </a:prstGeom>
              <a:gradFill rotWithShape="1">
                <a:gsLst>
                  <a:gs pos="0">
                    <a:srgbClr val="BBE0E3">
                      <a:gamma/>
                      <a:tint val="22353"/>
                      <a:invGamma/>
                    </a:srgbClr>
                  </a:gs>
                  <a:gs pos="100000">
                    <a:srgbClr val="BBE0E3">
                      <a:alpha val="0"/>
                    </a:srgbClr>
                  </a:gs>
                </a:gsLst>
                <a:lin ang="5400000" scaled="1"/>
              </a:gradFill>
              <a:ln w="9525">
                <a:noFill/>
                <a:round/>
                <a:headEnd/>
                <a:tailEnd/>
              </a:ln>
              <a:effectLst>
                <a:outerShdw blurRad="44450" dist="27940" dir="5400000" algn="ctr">
                  <a:srgbClr val="000000">
                    <a:alpha val="32000"/>
                  </a:srgbClr>
                </a:outerShdw>
              </a:effectLst>
              <a:sp3d>
                <a:bevelT w="190500" h="381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a typeface="宋体" pitchFamily="2" charset="-122"/>
                </a:endParaRPr>
              </a:p>
            </p:txBody>
          </p:sp>
        </p:grpSp>
      </p:grpSp>
    </p:spTree>
  </p:cSld>
  <p:clrMapOvr>
    <a:masterClrMapping/>
  </p:clrMapOvr>
  <p:transition>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5"/>
          <p:cNvSpPr>
            <a:spLocks noChangeArrowheads="1"/>
          </p:cNvSpPr>
          <p:nvPr/>
        </p:nvSpPr>
        <p:spPr bwMode="gray">
          <a:xfrm>
            <a:off x="214282" y="1500174"/>
            <a:ext cx="8501122" cy="4500594"/>
          </a:xfrm>
          <a:prstGeom prst="roundRect">
            <a:avLst>
              <a:gd name="adj" fmla="val 16667"/>
            </a:avLst>
          </a:prstGeom>
          <a:solidFill>
            <a:srgbClr val="BBE0E3">
              <a:alpha val="30196"/>
            </a:srgbClr>
          </a:solidFill>
          <a:ln w="9525">
            <a:noFill/>
            <a:round/>
            <a:headEnd/>
            <a:tailEnd/>
          </a:ln>
        </p:spPr>
        <p:txBody>
          <a:bodyPr wrap="none" anchor="t" anchorCtr="0"/>
          <a:lstStyle/>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kumimoji="0" lang="en-US" altLang="zh-CN" sz="1800" b="0" i="0" u="none" strike="noStrike" kern="0" cap="none" spc="0" normalizeH="0" baseline="0" noProof="0" dirty="0" smtClean="0">
              <a:ln>
                <a:noFill/>
              </a:ln>
              <a:solidFill>
                <a:sysClr val="windowText" lastClr="000000"/>
              </a:solidFill>
              <a:effectLst/>
              <a:uLnTx/>
              <a:uFillTx/>
            </a:endParaRPr>
          </a:p>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lang="en-US" altLang="zh-CN" kern="0" dirty="0" smtClean="0">
              <a:solidFill>
                <a:sysClr val="windowText" lastClr="000000"/>
              </a:solidFill>
            </a:endParaRPr>
          </a:p>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lang="zh-CN" altLang="en-US" sz="2400" b="1" dirty="0" smtClean="0">
              <a:solidFill>
                <a:schemeClr val="tx2"/>
              </a:solidFill>
            </a:endParaRPr>
          </a:p>
          <a:p>
            <a:pPr marL="0" marR="0" lvl="0" indent="0" algn="l" defTabSz="914400" eaLnBrk="1" fontAlgn="auto" latinLnBrk="0" hangingPunct="1">
              <a:lnSpc>
                <a:spcPct val="100000"/>
              </a:lnSpc>
              <a:spcBef>
                <a:spcPts val="0"/>
              </a:spcBef>
              <a:spcAft>
                <a:spcPts val="0"/>
              </a:spcAft>
              <a:buClrTx/>
              <a:buSzTx/>
              <a:buFont typeface="Arial" pitchFamily="34" charset="0"/>
              <a:buChar char="•"/>
              <a:tabLst/>
              <a:defRPr/>
            </a:pPr>
            <a:endParaRPr kumimoji="0" lang="zh-CN" altLang="en-US" sz="1800" b="0" i="0" u="none" strike="noStrike" kern="0" cap="none" spc="0" normalizeH="0" baseline="0" noProof="0" dirty="0" smtClean="0">
              <a:ln>
                <a:noFill/>
              </a:ln>
              <a:solidFill>
                <a:sysClr val="windowText" lastClr="000000"/>
              </a:solidFill>
              <a:effectLst/>
              <a:uLnTx/>
              <a:uFillTx/>
            </a:endParaRPr>
          </a:p>
        </p:txBody>
      </p:sp>
      <p:sp>
        <p:nvSpPr>
          <p:cNvPr id="2" name="标题 1"/>
          <p:cNvSpPr>
            <a:spLocks noGrp="1"/>
          </p:cNvSpPr>
          <p:nvPr>
            <p:ph type="title"/>
          </p:nvPr>
        </p:nvSpPr>
        <p:spPr/>
        <p:txBody>
          <a:bodyPr/>
          <a:lstStyle/>
          <a:p>
            <a:r>
              <a:rPr lang="zh-CN" altLang="en-US" b="1" dirty="0" smtClean="0">
                <a:ea typeface="宋体" charset="-122"/>
              </a:rPr>
              <a:t>知识论坛简介</a:t>
            </a:r>
            <a:endParaRPr lang="zh-CN" altLang="en-US" dirty="0"/>
          </a:p>
        </p:txBody>
      </p:sp>
      <p:sp>
        <p:nvSpPr>
          <p:cNvPr id="5" name="TextBox 4"/>
          <p:cNvSpPr txBox="1"/>
          <p:nvPr/>
        </p:nvSpPr>
        <p:spPr>
          <a:xfrm>
            <a:off x="642910" y="2263684"/>
            <a:ext cx="7786742" cy="2308324"/>
          </a:xfrm>
          <a:prstGeom prst="rect">
            <a:avLst/>
          </a:prstGeom>
          <a:noFill/>
        </p:spPr>
        <p:txBody>
          <a:bodyPr wrap="square" rtlCol="0">
            <a:spAutoFit/>
          </a:bodyPr>
          <a:lstStyle/>
          <a:p>
            <a:pPr algn="l"/>
            <a:r>
              <a:rPr lang="en-US" altLang="en-US" sz="2400" dirty="0" smtClean="0">
                <a:solidFill>
                  <a:schemeClr val="tx2"/>
                </a:solidFill>
                <a:latin typeface="+mn-lt"/>
              </a:rPr>
              <a:t>CSILE</a:t>
            </a:r>
            <a:r>
              <a:rPr lang="zh-CN" altLang="en-US" sz="2400" dirty="0" smtClean="0">
                <a:solidFill>
                  <a:schemeClr val="tx2"/>
                </a:solidFill>
                <a:latin typeface="+mn-lt"/>
              </a:rPr>
              <a:t>／</a:t>
            </a:r>
            <a:r>
              <a:rPr lang="en-US" altLang="zh-CN" sz="2400" dirty="0" smtClean="0">
                <a:solidFill>
                  <a:schemeClr val="tx2"/>
                </a:solidFill>
                <a:latin typeface="+mn-lt"/>
              </a:rPr>
              <a:t>KF</a:t>
            </a:r>
            <a:r>
              <a:rPr lang="zh-CN" altLang="en-US" sz="2400" dirty="0" smtClean="0">
                <a:solidFill>
                  <a:schemeClr val="tx2"/>
                </a:solidFill>
                <a:latin typeface="+mn-lt"/>
              </a:rPr>
              <a:t>目的是通过信息技术的介入为学生的</a:t>
            </a:r>
            <a:r>
              <a:rPr lang="zh-CN" altLang="en-US" sz="2400" dirty="0" smtClean="0">
                <a:solidFill>
                  <a:srgbClr val="FF0000"/>
                </a:solidFill>
                <a:latin typeface="+mn-lt"/>
              </a:rPr>
              <a:t>目的性学习</a:t>
            </a:r>
            <a:r>
              <a:rPr lang="en-US" altLang="en-US" sz="2400" dirty="0" smtClean="0">
                <a:solidFill>
                  <a:schemeClr val="tx2"/>
                </a:solidFill>
                <a:latin typeface="+mn-lt"/>
              </a:rPr>
              <a:t>(Intentional Learning)</a:t>
            </a:r>
            <a:r>
              <a:rPr lang="zh-CN" altLang="en-US" sz="2400" dirty="0" smtClean="0">
                <a:solidFill>
                  <a:schemeClr val="tx2"/>
                </a:solidFill>
                <a:latin typeface="+mn-lt"/>
              </a:rPr>
              <a:t>和</a:t>
            </a:r>
            <a:r>
              <a:rPr lang="zh-CN" altLang="en-US" sz="2400" dirty="0">
                <a:solidFill>
                  <a:srgbClr val="FF0000"/>
                </a:solidFill>
                <a:latin typeface="+mn-lt"/>
              </a:rPr>
              <a:t>知识建构</a:t>
            </a:r>
            <a:r>
              <a:rPr lang="en-US" altLang="en-US" sz="2400" dirty="0" smtClean="0">
                <a:solidFill>
                  <a:schemeClr val="tx2"/>
                </a:solidFill>
                <a:latin typeface="+mn-lt"/>
              </a:rPr>
              <a:t>(Knowledge Building)</a:t>
            </a:r>
            <a:r>
              <a:rPr lang="zh-CN" altLang="en-US" sz="2400" dirty="0" smtClean="0">
                <a:solidFill>
                  <a:schemeClr val="tx2"/>
                </a:solidFill>
                <a:latin typeface="+mn-lt"/>
              </a:rPr>
              <a:t>提供外部支持，帮助组织</a:t>
            </a:r>
            <a:r>
              <a:rPr lang="en-US" altLang="en-US" sz="2400" dirty="0" smtClean="0">
                <a:solidFill>
                  <a:schemeClr val="tx2"/>
                </a:solidFill>
                <a:latin typeface="+mn-lt"/>
              </a:rPr>
              <a:t>(</a:t>
            </a:r>
            <a:r>
              <a:rPr lang="zh-CN" altLang="en-US" sz="2400" dirty="0" smtClean="0">
                <a:solidFill>
                  <a:schemeClr val="tx2"/>
                </a:solidFill>
                <a:latin typeface="+mn-lt"/>
              </a:rPr>
              <a:t>例如，学校、医院、公司企业</a:t>
            </a:r>
            <a:r>
              <a:rPr lang="en-US" altLang="en-US" sz="2400" dirty="0" smtClean="0">
                <a:solidFill>
                  <a:schemeClr val="tx2"/>
                </a:solidFill>
                <a:latin typeface="+mn-lt"/>
              </a:rPr>
              <a:t>)</a:t>
            </a:r>
            <a:r>
              <a:rPr lang="zh-CN" altLang="en-US" sz="2400" dirty="0" smtClean="0">
                <a:solidFill>
                  <a:schemeClr val="tx2"/>
                </a:solidFill>
                <a:latin typeface="+mn-lt"/>
              </a:rPr>
              <a:t>从原来的</a:t>
            </a:r>
            <a:r>
              <a:rPr lang="zh-CN" altLang="en-US" sz="2400" dirty="0">
                <a:solidFill>
                  <a:srgbClr val="FF0000"/>
                </a:solidFill>
                <a:latin typeface="+mn-lt"/>
              </a:rPr>
              <a:t>任务导向社群</a:t>
            </a:r>
            <a:r>
              <a:rPr lang="en-US" altLang="en-US" sz="2400" dirty="0" smtClean="0">
                <a:solidFill>
                  <a:schemeClr val="tx2"/>
                </a:solidFill>
                <a:latin typeface="+mn-lt"/>
              </a:rPr>
              <a:t>(Task Oriented Community)</a:t>
            </a:r>
            <a:r>
              <a:rPr lang="zh-CN" altLang="en-US" sz="2400" dirty="0" smtClean="0">
                <a:solidFill>
                  <a:schemeClr val="tx2"/>
                </a:solidFill>
                <a:latin typeface="+mn-lt"/>
              </a:rPr>
              <a:t>转变为</a:t>
            </a:r>
            <a:r>
              <a:rPr lang="zh-CN" altLang="en-US" sz="2400" dirty="0">
                <a:solidFill>
                  <a:srgbClr val="FF0000"/>
                </a:solidFill>
                <a:latin typeface="+mn-lt"/>
              </a:rPr>
              <a:t>知识建构社群</a:t>
            </a:r>
            <a:r>
              <a:rPr lang="en-US" altLang="en-US" sz="2400" dirty="0" smtClean="0">
                <a:solidFill>
                  <a:schemeClr val="tx2"/>
                </a:solidFill>
                <a:latin typeface="+mn-lt"/>
              </a:rPr>
              <a:t>(Knowledge Building Community)</a:t>
            </a:r>
            <a:r>
              <a:rPr lang="zh-CN" altLang="en-US" sz="2400" dirty="0" smtClean="0">
                <a:solidFill>
                  <a:schemeClr val="tx2"/>
                </a:solidFill>
                <a:latin typeface="+mn-lt"/>
              </a:rPr>
              <a:t>。</a:t>
            </a:r>
          </a:p>
        </p:txBody>
      </p:sp>
      <p:grpSp>
        <p:nvGrpSpPr>
          <p:cNvPr id="3" name="Group 66"/>
          <p:cNvGrpSpPr>
            <a:grpSpLocks/>
          </p:cNvGrpSpPr>
          <p:nvPr/>
        </p:nvGrpSpPr>
        <p:grpSpPr bwMode="auto">
          <a:xfrm>
            <a:off x="428596" y="1214422"/>
            <a:ext cx="2286016" cy="638165"/>
            <a:chOff x="720" y="1392"/>
            <a:chExt cx="4058" cy="480"/>
          </a:xfrm>
          <a:scene3d>
            <a:camera prst="orthographicFront">
              <a:rot lat="0" lon="0" rev="0"/>
            </a:camera>
            <a:lightRig rig="balanced" dir="t">
              <a:rot lat="0" lon="0" rev="8700000"/>
            </a:lightRig>
          </a:scene3d>
        </p:grpSpPr>
        <p:sp>
          <p:nvSpPr>
            <p:cNvPr id="7" name="AutoShape 67"/>
            <p:cNvSpPr>
              <a:spLocks noChangeArrowheads="1"/>
            </p:cNvSpPr>
            <p:nvPr/>
          </p:nvSpPr>
          <p:spPr bwMode="gray">
            <a:xfrm>
              <a:off x="720" y="1392"/>
              <a:ext cx="4058" cy="480"/>
            </a:xfrm>
            <a:prstGeom prst="roundRect">
              <a:avLst>
                <a:gd name="adj" fmla="val 17509"/>
              </a:avLst>
            </a:prstGeom>
            <a:gradFill rotWithShape="1">
              <a:gsLst>
                <a:gs pos="0">
                  <a:srgbClr val="BBE0E3"/>
                </a:gs>
                <a:gs pos="50000">
                  <a:srgbClr val="BBE0E3">
                    <a:gamma/>
                    <a:shade val="92157"/>
                    <a:invGamma/>
                  </a:srgbClr>
                </a:gs>
                <a:gs pos="100000">
                  <a:srgbClr val="BBE0E3"/>
                </a:gs>
              </a:gsLst>
              <a:lin ang="5400000" scaled="1"/>
            </a:gradFill>
            <a:ln w="9525">
              <a:noFill/>
              <a:round/>
              <a:headEnd/>
              <a:tailEnd/>
            </a:ln>
            <a:effectLst>
              <a:outerShdw blurRad="44450" dist="27940" dir="5400000" algn="ctr">
                <a:srgbClr val="000000">
                  <a:alpha val="32000"/>
                </a:srgbClr>
              </a:outerShdw>
            </a:effectLst>
            <a:sp3d>
              <a:bevelT w="190500" h="381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lang="zh-CN" altLang="en-US" sz="2800" b="1" dirty="0" smtClean="0">
                  <a:solidFill>
                    <a:schemeClr val="tx2">
                      <a:lumMod val="95000"/>
                      <a:lumOff val="5000"/>
                    </a:schemeClr>
                  </a:solidFill>
                  <a:latin typeface="+mn-lt"/>
                </a:rPr>
                <a:t>目的</a:t>
              </a:r>
              <a:endParaRPr lang="zh-CN" altLang="en-US" sz="2800" b="1" dirty="0">
                <a:solidFill>
                  <a:schemeClr val="tx2">
                    <a:lumMod val="95000"/>
                    <a:lumOff val="5000"/>
                  </a:schemeClr>
                </a:solidFill>
                <a:latin typeface="+mn-lt"/>
              </a:endParaRPr>
            </a:p>
          </p:txBody>
        </p:sp>
        <p:grpSp>
          <p:nvGrpSpPr>
            <p:cNvPr id="6" name="Group 68"/>
            <p:cNvGrpSpPr>
              <a:grpSpLocks/>
            </p:cNvGrpSpPr>
            <p:nvPr/>
          </p:nvGrpSpPr>
          <p:grpSpPr bwMode="auto">
            <a:xfrm>
              <a:off x="730" y="1407"/>
              <a:ext cx="4043" cy="444"/>
              <a:chOff x="744" y="1407"/>
              <a:chExt cx="3988" cy="444"/>
            </a:xfrm>
          </p:grpSpPr>
          <p:sp>
            <p:nvSpPr>
              <p:cNvPr id="9" name="AutoShape 69"/>
              <p:cNvSpPr>
                <a:spLocks noChangeArrowheads="1"/>
              </p:cNvSpPr>
              <p:nvPr/>
            </p:nvSpPr>
            <p:spPr bwMode="gray">
              <a:xfrm>
                <a:off x="744" y="1736"/>
                <a:ext cx="3988" cy="115"/>
              </a:xfrm>
              <a:prstGeom prst="roundRect">
                <a:avLst>
                  <a:gd name="adj" fmla="val 50000"/>
                </a:avLst>
              </a:prstGeom>
              <a:gradFill rotWithShape="1">
                <a:gsLst>
                  <a:gs pos="0">
                    <a:srgbClr val="BBE0E3">
                      <a:alpha val="0"/>
                    </a:srgbClr>
                  </a:gs>
                  <a:gs pos="100000">
                    <a:srgbClr val="BBE0E3">
                      <a:gamma/>
                      <a:tint val="20000"/>
                      <a:invGamma/>
                    </a:srgbClr>
                  </a:gs>
                </a:gsLst>
                <a:lin ang="5400000" scaled="1"/>
              </a:gradFill>
              <a:ln w="9525">
                <a:noFill/>
                <a:round/>
                <a:headEnd/>
                <a:tailEnd/>
              </a:ln>
              <a:effectLst>
                <a:outerShdw blurRad="44450" dist="27940" dir="5400000" algn="ctr">
                  <a:srgbClr val="000000">
                    <a:alpha val="32000"/>
                  </a:srgbClr>
                </a:outerShdw>
              </a:effectLst>
              <a:sp3d>
                <a:bevelT w="190500" h="381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a typeface="宋体" pitchFamily="2" charset="-122"/>
                </a:endParaRPr>
              </a:p>
            </p:txBody>
          </p:sp>
          <p:sp>
            <p:nvSpPr>
              <p:cNvPr id="10" name="AutoShape 70"/>
              <p:cNvSpPr>
                <a:spLocks noChangeArrowheads="1"/>
              </p:cNvSpPr>
              <p:nvPr/>
            </p:nvSpPr>
            <p:spPr bwMode="gray">
              <a:xfrm>
                <a:off x="744" y="1407"/>
                <a:ext cx="3988" cy="115"/>
              </a:xfrm>
              <a:prstGeom prst="roundRect">
                <a:avLst>
                  <a:gd name="adj" fmla="val 50000"/>
                </a:avLst>
              </a:prstGeom>
              <a:gradFill rotWithShape="1">
                <a:gsLst>
                  <a:gs pos="0">
                    <a:srgbClr val="BBE0E3">
                      <a:gamma/>
                      <a:tint val="22353"/>
                      <a:invGamma/>
                    </a:srgbClr>
                  </a:gs>
                  <a:gs pos="100000">
                    <a:srgbClr val="BBE0E3">
                      <a:alpha val="0"/>
                    </a:srgbClr>
                  </a:gs>
                </a:gsLst>
                <a:lin ang="5400000" scaled="1"/>
              </a:gradFill>
              <a:ln w="9525">
                <a:noFill/>
                <a:round/>
                <a:headEnd/>
                <a:tailEnd/>
              </a:ln>
              <a:effectLst>
                <a:outerShdw blurRad="44450" dist="27940" dir="5400000" algn="ctr">
                  <a:srgbClr val="000000">
                    <a:alpha val="32000"/>
                  </a:srgbClr>
                </a:outerShdw>
              </a:effectLst>
              <a:sp3d>
                <a:bevelT w="190500" h="381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a typeface="宋体" pitchFamily="2" charset="-122"/>
                </a:endParaRPr>
              </a:p>
            </p:txBody>
          </p:sp>
        </p:grpSp>
      </p:grpSp>
    </p:spTree>
  </p:cSld>
  <p:clrMapOvr>
    <a:masterClrMapping/>
  </p:clrMapOvr>
  <p:transition>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ea typeface="宋体" charset="-122"/>
              </a:rPr>
              <a:t>核心理念</a:t>
            </a:r>
            <a:endParaRPr lang="zh-CN" altLang="en-US" b="1" dirty="0">
              <a:ea typeface="宋体" charset="-122"/>
            </a:endParaRPr>
          </a:p>
        </p:txBody>
      </p:sp>
      <p:sp>
        <p:nvSpPr>
          <p:cNvPr id="4" name="AutoShape 4"/>
          <p:cNvSpPr>
            <a:spLocks noChangeArrowheads="1"/>
          </p:cNvSpPr>
          <p:nvPr/>
        </p:nvSpPr>
        <p:spPr bwMode="invGray">
          <a:xfrm>
            <a:off x="0" y="1600200"/>
            <a:ext cx="4867454" cy="3829064"/>
          </a:xfrm>
          <a:prstGeom prst="rightArrow">
            <a:avLst>
              <a:gd name="adj1" fmla="val 86065"/>
              <a:gd name="adj2" fmla="val 31780"/>
            </a:avLst>
          </a:prstGeom>
          <a:gradFill rotWithShape="1">
            <a:gsLst>
              <a:gs pos="0">
                <a:srgbClr val="000066">
                  <a:alpha val="50000"/>
                </a:srgbClr>
              </a:gs>
              <a:gs pos="100000">
                <a:srgbClr val="0066CC"/>
              </a:gs>
            </a:gsLst>
            <a:lin ang="0" scaled="1"/>
          </a:gradFill>
          <a:ln w="9525">
            <a:noFill/>
            <a:miter lim="800000"/>
            <a:headEnd/>
            <a:tailEnd/>
          </a:ln>
          <a:effectLst/>
        </p:spPr>
        <p:txBody>
          <a:bodyPr wrap="none" anchor="ctr"/>
          <a:lstStyle/>
          <a:p>
            <a:endParaRPr lang="zh-CN" altLang="en-US"/>
          </a:p>
        </p:txBody>
      </p:sp>
      <p:sp>
        <p:nvSpPr>
          <p:cNvPr id="5" name="AutoShape 5"/>
          <p:cNvSpPr>
            <a:spLocks noChangeArrowheads="1"/>
          </p:cNvSpPr>
          <p:nvPr/>
        </p:nvSpPr>
        <p:spPr bwMode="blackWhite">
          <a:xfrm>
            <a:off x="304800" y="2133601"/>
            <a:ext cx="3439667" cy="843692"/>
          </a:xfrm>
          <a:prstGeom prst="roundRect">
            <a:avLst>
              <a:gd name="adj" fmla="val 9106"/>
            </a:avLst>
          </a:prstGeom>
          <a:gradFill rotWithShape="1">
            <a:gsLst>
              <a:gs pos="0">
                <a:srgbClr val="D85E28">
                  <a:gamma/>
                  <a:shade val="46275"/>
                  <a:invGamma/>
                </a:srgbClr>
              </a:gs>
              <a:gs pos="50000">
                <a:srgbClr val="D85E28"/>
              </a:gs>
              <a:gs pos="100000">
                <a:srgbClr val="D85E28">
                  <a:gamma/>
                  <a:shade val="46275"/>
                  <a:invGamma/>
                </a:srgbClr>
              </a:gs>
            </a:gsLst>
            <a:lin ang="2700000" scaled="1"/>
          </a:gradFill>
          <a:ln w="25400">
            <a:solidFill>
              <a:srgbClr val="FFFFFF"/>
            </a:solidFill>
            <a:round/>
            <a:headEnd/>
            <a:tailEnd/>
          </a:ln>
          <a:effectLst>
            <a:outerShdw dist="107763" dir="2700000" algn="ctr" rotWithShape="0">
              <a:schemeClr val="bg2">
                <a:alpha val="50000"/>
              </a:schemeClr>
            </a:outerShdw>
          </a:effectLst>
        </p:spPr>
        <p:txBody>
          <a:bodyPr wrap="none" anchor="ctr"/>
          <a:lstStyle/>
          <a:p>
            <a:r>
              <a:rPr lang="zh-CN" altLang="en-US" sz="2400" b="1" dirty="0" smtClean="0">
                <a:solidFill>
                  <a:schemeClr val="accent3"/>
                </a:solidFill>
              </a:rPr>
              <a:t>目的性学习</a:t>
            </a:r>
            <a:endParaRPr lang="zh-CN" altLang="en-US" sz="2400" b="1" dirty="0" smtClean="0">
              <a:solidFill>
                <a:schemeClr val="accent3"/>
              </a:solidFill>
              <a:ea typeface="宋体" charset="-122"/>
            </a:endParaRPr>
          </a:p>
        </p:txBody>
      </p:sp>
      <p:sp>
        <p:nvSpPr>
          <p:cNvPr id="6" name="AutoShape 6"/>
          <p:cNvSpPr>
            <a:spLocks noChangeArrowheads="1"/>
          </p:cNvSpPr>
          <p:nvPr/>
        </p:nvSpPr>
        <p:spPr bwMode="blackWhite">
          <a:xfrm>
            <a:off x="304800" y="3276601"/>
            <a:ext cx="3439667" cy="843692"/>
          </a:xfrm>
          <a:prstGeom prst="roundRect">
            <a:avLst>
              <a:gd name="adj" fmla="val 9106"/>
            </a:avLst>
          </a:prstGeom>
          <a:gradFill rotWithShape="1">
            <a:gsLst>
              <a:gs pos="0">
                <a:srgbClr val="699D5F">
                  <a:gamma/>
                  <a:shade val="46275"/>
                  <a:invGamma/>
                </a:srgbClr>
              </a:gs>
              <a:gs pos="50000">
                <a:srgbClr val="699D5F"/>
              </a:gs>
              <a:gs pos="100000">
                <a:srgbClr val="699D5F">
                  <a:gamma/>
                  <a:shade val="46275"/>
                  <a:invGamma/>
                </a:srgbClr>
              </a:gs>
            </a:gsLst>
            <a:lin ang="2700000" scaled="1"/>
          </a:gradFill>
          <a:ln w="25400">
            <a:solidFill>
              <a:srgbClr val="FFFFFF"/>
            </a:solidFill>
            <a:round/>
            <a:headEnd/>
            <a:tailEnd/>
          </a:ln>
          <a:effectLst>
            <a:outerShdw dist="107763" dir="2700000" algn="ctr" rotWithShape="0">
              <a:schemeClr val="bg2">
                <a:alpha val="50000"/>
              </a:schemeClr>
            </a:outerShdw>
          </a:effectLst>
        </p:spPr>
        <p:txBody>
          <a:bodyPr wrap="none" anchor="ctr"/>
          <a:lstStyle/>
          <a:p>
            <a:r>
              <a:rPr lang="zh-CN" altLang="en-US" b="1" dirty="0" smtClean="0">
                <a:solidFill>
                  <a:srgbClr val="000134"/>
                </a:solidFill>
                <a:ea typeface="宋体" charset="-122"/>
              </a:rPr>
              <a:t>专家化过程</a:t>
            </a:r>
          </a:p>
        </p:txBody>
      </p:sp>
      <p:sp>
        <p:nvSpPr>
          <p:cNvPr id="7" name="AutoShape 7"/>
          <p:cNvSpPr>
            <a:spLocks noChangeArrowheads="1"/>
          </p:cNvSpPr>
          <p:nvPr/>
        </p:nvSpPr>
        <p:spPr bwMode="blackWhite">
          <a:xfrm>
            <a:off x="304800" y="4419601"/>
            <a:ext cx="3439667" cy="843692"/>
          </a:xfrm>
          <a:prstGeom prst="roundRect">
            <a:avLst>
              <a:gd name="adj" fmla="val 9106"/>
            </a:avLst>
          </a:prstGeom>
          <a:gradFill rotWithShape="1">
            <a:gsLst>
              <a:gs pos="0">
                <a:srgbClr val="55A2D7">
                  <a:gamma/>
                  <a:shade val="46275"/>
                  <a:invGamma/>
                </a:srgbClr>
              </a:gs>
              <a:gs pos="50000">
                <a:srgbClr val="55A2D7"/>
              </a:gs>
              <a:gs pos="100000">
                <a:srgbClr val="55A2D7">
                  <a:gamma/>
                  <a:shade val="46275"/>
                  <a:invGamma/>
                </a:srgbClr>
              </a:gs>
            </a:gsLst>
            <a:lin ang="2700000" scaled="1"/>
          </a:gradFill>
          <a:ln w="25400">
            <a:solidFill>
              <a:srgbClr val="FFFFFF"/>
            </a:solidFill>
            <a:round/>
            <a:headEnd/>
            <a:tailEnd/>
          </a:ln>
          <a:effectLst>
            <a:outerShdw dist="107763" dir="2700000" algn="ctr" rotWithShape="0">
              <a:schemeClr val="bg2">
                <a:alpha val="50000"/>
              </a:schemeClr>
            </a:outerShdw>
          </a:effectLst>
        </p:spPr>
        <p:txBody>
          <a:bodyPr wrap="none" anchor="ctr"/>
          <a:lstStyle/>
          <a:p>
            <a:r>
              <a:rPr lang="zh-CN" altLang="en-US" b="1" dirty="0" smtClean="0">
                <a:solidFill>
                  <a:srgbClr val="000134"/>
                </a:solidFill>
                <a:ea typeface="宋体" charset="-122"/>
              </a:rPr>
              <a:t>知识建构社群</a:t>
            </a:r>
          </a:p>
        </p:txBody>
      </p:sp>
      <p:sp>
        <p:nvSpPr>
          <p:cNvPr id="8" name="AutoShape 8"/>
          <p:cNvSpPr>
            <a:spLocks noChangeArrowheads="1"/>
          </p:cNvSpPr>
          <p:nvPr/>
        </p:nvSpPr>
        <p:spPr bwMode="gray">
          <a:xfrm>
            <a:off x="4572000" y="1571612"/>
            <a:ext cx="3995774" cy="4535743"/>
          </a:xfrm>
          <a:prstGeom prst="roundRect">
            <a:avLst>
              <a:gd name="adj" fmla="val 9106"/>
            </a:avLst>
          </a:prstGeom>
          <a:gradFill rotWithShape="1">
            <a:gsLst>
              <a:gs pos="0">
                <a:srgbClr val="CCFFFF"/>
              </a:gs>
              <a:gs pos="100000">
                <a:srgbClr val="CCFFFF">
                  <a:gamma/>
                  <a:tint val="0"/>
                  <a:invGamma/>
                </a:srgbClr>
              </a:gs>
            </a:gsLst>
            <a:lin ang="5400000" scaled="1"/>
          </a:gradFill>
          <a:ln w="25400">
            <a:noFill/>
            <a:round/>
            <a:headEnd/>
            <a:tailEnd/>
          </a:ln>
          <a:effectLst>
            <a:outerShdw dist="107763" dir="2700000" algn="ctr" rotWithShape="0">
              <a:srgbClr val="000000">
                <a:alpha val="50000"/>
              </a:srgbClr>
            </a:outerShdw>
          </a:effectLst>
        </p:spPr>
        <p:txBody>
          <a:bodyPr anchor="ctr"/>
          <a:lstStyle/>
          <a:p>
            <a:pPr algn="l">
              <a:buFont typeface="Wingdings" pitchFamily="2" charset="2"/>
              <a:buChar char="ü"/>
            </a:pPr>
            <a:r>
              <a:rPr lang="zh-CN" altLang="en-US" sz="2400" dirty="0" smtClean="0">
                <a:solidFill>
                  <a:schemeClr val="tx2">
                    <a:lumMod val="95000"/>
                    <a:lumOff val="5000"/>
                  </a:schemeClr>
                </a:solidFill>
              </a:rPr>
              <a:t>目的性学习是</a:t>
            </a:r>
            <a:r>
              <a:rPr lang="zh-CN" altLang="en-US" sz="2400" dirty="0" smtClean="0">
                <a:solidFill>
                  <a:srgbClr val="FF0000"/>
                </a:solidFill>
              </a:rPr>
              <a:t>认知</a:t>
            </a:r>
            <a:r>
              <a:rPr lang="zh-CN" altLang="en-US" sz="2400" dirty="0" smtClean="0">
                <a:solidFill>
                  <a:schemeClr val="tx2">
                    <a:lumMod val="95000"/>
                    <a:lumOff val="5000"/>
                  </a:schemeClr>
                </a:solidFill>
              </a:rPr>
              <a:t>的过程，学习是此过程的目标而不是伴随其他活动的副产品。</a:t>
            </a:r>
            <a:endParaRPr lang="en-US" altLang="zh-CN" sz="2400" dirty="0" smtClean="0">
              <a:solidFill>
                <a:schemeClr val="tx2">
                  <a:lumMod val="95000"/>
                  <a:lumOff val="5000"/>
                </a:schemeClr>
              </a:solidFill>
            </a:endParaRPr>
          </a:p>
          <a:p>
            <a:pPr algn="l">
              <a:buFont typeface="Wingdings" pitchFamily="2" charset="2"/>
              <a:buChar char="ü"/>
            </a:pPr>
            <a:r>
              <a:rPr lang="zh-CN" altLang="en-US" sz="2400" dirty="0" smtClean="0">
                <a:solidFill>
                  <a:schemeClr val="tx2">
                    <a:lumMod val="95000"/>
                    <a:lumOff val="5000"/>
                  </a:schemeClr>
                </a:solidFill>
              </a:rPr>
              <a:t>目的性学习关注的是</a:t>
            </a:r>
            <a:r>
              <a:rPr lang="zh-CN" altLang="en-US" sz="2400" dirty="0" smtClean="0">
                <a:solidFill>
                  <a:srgbClr val="FF0000"/>
                </a:solidFill>
              </a:rPr>
              <a:t>理解的深度和对问题的解决</a:t>
            </a:r>
            <a:r>
              <a:rPr lang="zh-CN" altLang="en-US" sz="2400" dirty="0" smtClean="0">
                <a:solidFill>
                  <a:schemeClr val="bg1">
                    <a:lumMod val="50000"/>
                  </a:schemeClr>
                </a:solidFill>
              </a:rPr>
              <a:t>。</a:t>
            </a:r>
            <a:endParaRPr lang="en-US" altLang="zh-CN" sz="2400" dirty="0" smtClean="0">
              <a:solidFill>
                <a:schemeClr val="bg1">
                  <a:lumMod val="50000"/>
                </a:schemeClr>
              </a:solidFill>
            </a:endParaRPr>
          </a:p>
          <a:p>
            <a:pPr algn="l">
              <a:buFont typeface="Wingdings" pitchFamily="2" charset="2"/>
              <a:buChar char="ü"/>
            </a:pPr>
            <a:r>
              <a:rPr lang="zh-CN" altLang="en-US" sz="2400" dirty="0" smtClean="0">
                <a:solidFill>
                  <a:schemeClr val="tx2">
                    <a:lumMod val="95000"/>
                    <a:lumOff val="5000"/>
                  </a:schemeClr>
                </a:solidFill>
              </a:rPr>
              <a:t>一个目的性学习者的</a:t>
            </a:r>
            <a:r>
              <a:rPr lang="zh-CN" altLang="en-US" sz="2400" dirty="0" smtClean="0">
                <a:solidFill>
                  <a:srgbClr val="FF0000"/>
                </a:solidFill>
              </a:rPr>
              <a:t>标志</a:t>
            </a:r>
            <a:r>
              <a:rPr lang="zh-CN" altLang="en-US" sz="2400" dirty="0" smtClean="0">
                <a:solidFill>
                  <a:schemeClr val="tx2">
                    <a:lumMod val="95000"/>
                    <a:lumOff val="5000"/>
                  </a:schemeClr>
                </a:solidFill>
              </a:rPr>
              <a:t>就是他</a:t>
            </a:r>
            <a:r>
              <a:rPr lang="en-US" altLang="en-US" sz="2400" dirty="0" smtClean="0">
                <a:solidFill>
                  <a:schemeClr val="tx2">
                    <a:lumMod val="95000"/>
                    <a:lumOff val="5000"/>
                  </a:schemeClr>
                </a:solidFill>
              </a:rPr>
              <a:t>(</a:t>
            </a:r>
            <a:r>
              <a:rPr lang="zh-CN" altLang="en-US" sz="2400" dirty="0" smtClean="0">
                <a:solidFill>
                  <a:schemeClr val="tx2">
                    <a:lumMod val="95000"/>
                    <a:lumOff val="5000"/>
                  </a:schemeClr>
                </a:solidFill>
              </a:rPr>
              <a:t>或她</a:t>
            </a:r>
            <a:r>
              <a:rPr lang="en-US" altLang="en-US" sz="2400" dirty="0" smtClean="0">
                <a:solidFill>
                  <a:schemeClr val="tx2">
                    <a:lumMod val="95000"/>
                    <a:lumOff val="5000"/>
                  </a:schemeClr>
                </a:solidFill>
              </a:rPr>
              <a:t>)</a:t>
            </a:r>
            <a:r>
              <a:rPr lang="zh-CN" altLang="en-US" sz="2400" dirty="0" smtClean="0">
                <a:solidFill>
                  <a:srgbClr val="FF0000"/>
                </a:solidFill>
              </a:rPr>
              <a:t>有能力确定自己的学习目标和下一步需要做什么</a:t>
            </a:r>
            <a:r>
              <a:rPr lang="zh-CN" altLang="en-US" sz="2400" dirty="0" smtClean="0">
                <a:solidFill>
                  <a:schemeClr val="bg1">
                    <a:lumMod val="50000"/>
                  </a:schemeClr>
                </a:solidFill>
              </a:rPr>
              <a:t>。</a:t>
            </a:r>
          </a:p>
        </p:txBody>
      </p:sp>
      <p:sp>
        <p:nvSpPr>
          <p:cNvPr id="3" name="TextBox 2"/>
          <p:cNvSpPr txBox="1"/>
          <p:nvPr/>
        </p:nvSpPr>
        <p:spPr>
          <a:xfrm>
            <a:off x="53752" y="6572617"/>
            <a:ext cx="9036496" cy="261610"/>
          </a:xfrm>
          <a:prstGeom prst="rect">
            <a:avLst/>
          </a:prstGeom>
          <a:noFill/>
        </p:spPr>
        <p:txBody>
          <a:bodyPr wrap="square" rtlCol="0">
            <a:spAutoFit/>
          </a:bodyPr>
          <a:lstStyle/>
          <a:p>
            <a:r>
              <a:rPr lang="zh-CN" altLang="en-US" sz="1100" dirty="0">
                <a:solidFill>
                  <a:schemeClr val="tx2"/>
                </a:solidFill>
              </a:rPr>
              <a:t>宋述强 ，</a:t>
            </a:r>
            <a:r>
              <a:rPr lang="zh-CN" altLang="en-US" sz="1100" dirty="0" smtClean="0">
                <a:solidFill>
                  <a:schemeClr val="tx2"/>
                </a:solidFill>
              </a:rPr>
              <a:t>曾小牧</a:t>
            </a:r>
            <a:r>
              <a:rPr lang="en-US" altLang="zh-CN" sz="1100" dirty="0" smtClean="0">
                <a:solidFill>
                  <a:schemeClr val="tx2"/>
                </a:solidFill>
              </a:rPr>
              <a:t>.</a:t>
            </a:r>
            <a:r>
              <a:rPr lang="zh-CN" altLang="en-US" sz="1100" dirty="0" smtClean="0">
                <a:solidFill>
                  <a:schemeClr val="tx2"/>
                </a:solidFill>
              </a:rPr>
              <a:t>‘</a:t>
            </a:r>
            <a:r>
              <a:rPr lang="zh-CN" altLang="en-US" sz="1100" dirty="0">
                <a:solidFill>
                  <a:schemeClr val="tx2"/>
                </a:solidFill>
              </a:rPr>
              <a:t>‘ 目的性学习”与</a:t>
            </a:r>
            <a:r>
              <a:rPr lang="zh-CN" altLang="en-US" sz="1100" dirty="0" smtClean="0">
                <a:solidFill>
                  <a:schemeClr val="tx2"/>
                </a:solidFill>
              </a:rPr>
              <a:t>“知识建构社群”一</a:t>
            </a:r>
            <a:r>
              <a:rPr lang="zh-CN" altLang="en-US" sz="1100" dirty="0">
                <a:solidFill>
                  <a:schemeClr val="tx2"/>
                </a:solidFill>
              </a:rPr>
              <a:t>加拿大多伦多大学“</a:t>
            </a:r>
            <a:r>
              <a:rPr lang="en-US" altLang="zh-CN" sz="1100" dirty="0">
                <a:solidFill>
                  <a:schemeClr val="tx2"/>
                </a:solidFill>
              </a:rPr>
              <a:t>CSI LE</a:t>
            </a:r>
            <a:r>
              <a:rPr lang="zh-CN" altLang="en-US" sz="1100" dirty="0">
                <a:solidFill>
                  <a:schemeClr val="tx2"/>
                </a:solidFill>
              </a:rPr>
              <a:t>／</a:t>
            </a:r>
            <a:r>
              <a:rPr lang="en-US" altLang="zh-CN" sz="1100" dirty="0">
                <a:solidFill>
                  <a:schemeClr val="tx2"/>
                </a:solidFill>
              </a:rPr>
              <a:t>Knowledge Bui </a:t>
            </a:r>
            <a:r>
              <a:rPr lang="en-US" altLang="zh-CN" sz="1100" dirty="0" err="1">
                <a:solidFill>
                  <a:schemeClr val="tx2"/>
                </a:solidFill>
              </a:rPr>
              <a:t>lding</a:t>
            </a:r>
            <a:r>
              <a:rPr lang="en-US" altLang="zh-CN" sz="1100" dirty="0">
                <a:solidFill>
                  <a:schemeClr val="tx2"/>
                </a:solidFill>
              </a:rPr>
              <a:t>”</a:t>
            </a:r>
            <a:r>
              <a:rPr lang="zh-CN" altLang="en-US" sz="1100" dirty="0">
                <a:solidFill>
                  <a:schemeClr val="tx2"/>
                </a:solidFill>
              </a:rPr>
              <a:t>项目</a:t>
            </a:r>
            <a:r>
              <a:rPr lang="zh-CN" altLang="en-US" sz="1100" dirty="0" smtClean="0">
                <a:solidFill>
                  <a:schemeClr val="tx2"/>
                </a:solidFill>
              </a:rPr>
              <a:t>述评</a:t>
            </a:r>
            <a:r>
              <a:rPr lang="en-US" altLang="zh-CN" sz="1100" dirty="0" smtClean="0">
                <a:solidFill>
                  <a:schemeClr val="tx2"/>
                </a:solidFill>
              </a:rPr>
              <a:t>[J].</a:t>
            </a:r>
            <a:r>
              <a:rPr lang="zh-CN" altLang="en-US" sz="1100" dirty="0">
                <a:solidFill>
                  <a:schemeClr val="tx2"/>
                </a:solidFill>
              </a:rPr>
              <a:t>中国</a:t>
            </a:r>
            <a:r>
              <a:rPr lang="zh-CN" altLang="en-US" sz="1100" dirty="0" smtClean="0">
                <a:solidFill>
                  <a:schemeClr val="tx2"/>
                </a:solidFill>
              </a:rPr>
              <a:t>电化教育，</a:t>
            </a:r>
            <a:r>
              <a:rPr lang="en-US" altLang="zh-CN" sz="1100" dirty="0" smtClean="0">
                <a:solidFill>
                  <a:schemeClr val="tx2"/>
                </a:solidFill>
              </a:rPr>
              <a:t>2005</a:t>
            </a:r>
            <a:r>
              <a:rPr lang="zh-CN" altLang="en-US" sz="1100" dirty="0" smtClean="0">
                <a:solidFill>
                  <a:schemeClr val="tx2"/>
                </a:solidFill>
              </a:rPr>
              <a:t>（</a:t>
            </a:r>
            <a:r>
              <a:rPr lang="en-US" altLang="zh-CN" sz="1100" dirty="0" smtClean="0">
                <a:solidFill>
                  <a:schemeClr val="tx2"/>
                </a:solidFill>
              </a:rPr>
              <a:t>7</a:t>
            </a:r>
            <a:r>
              <a:rPr lang="zh-CN" altLang="en-US" sz="1100" dirty="0" smtClean="0">
                <a:solidFill>
                  <a:schemeClr val="tx2"/>
                </a:solidFill>
              </a:rPr>
              <a:t>）</a:t>
            </a:r>
            <a:endParaRPr lang="zh-CN" altLang="en-US" sz="1100" dirty="0">
              <a:solidFill>
                <a:schemeClr val="tx2"/>
              </a:solidFill>
            </a:endParaRPr>
          </a:p>
        </p:txBody>
      </p:sp>
    </p:spTree>
  </p:cSld>
  <p:clrMapOvr>
    <a:masterClrMapping/>
  </p:clrMapOvr>
  <p:transition>
    <p:push dir="u"/>
  </p:transition>
  <p:timing>
    <p:tnLst>
      <p:par>
        <p:cTn id="1" dur="indefinite" restart="never" nodeType="tmRoot"/>
      </p:par>
    </p:tnLst>
  </p:timing>
</p:sld>
</file>

<file path=ppt/theme/theme1.xml><?xml version="1.0" encoding="utf-8"?>
<a:theme xmlns:a="http://schemas.openxmlformats.org/drawingml/2006/main" name="好">
  <a:themeElements>
    <a:clrScheme name="116TGp_hangul_diagram 2">
      <a:dk1>
        <a:srgbClr val="3D81BF"/>
      </a:dk1>
      <a:lt1>
        <a:srgbClr val="FFFFFF"/>
      </a:lt1>
      <a:dk2>
        <a:srgbClr val="000000"/>
      </a:dk2>
      <a:lt2>
        <a:srgbClr val="C1D1D3"/>
      </a:lt2>
      <a:accent1>
        <a:srgbClr val="68ADDC"/>
      </a:accent1>
      <a:accent2>
        <a:srgbClr val="D6B098"/>
      </a:accent2>
      <a:accent3>
        <a:srgbClr val="FFFFFF"/>
      </a:accent3>
      <a:accent4>
        <a:srgbClr val="336DA3"/>
      </a:accent4>
      <a:accent5>
        <a:srgbClr val="B9D3EB"/>
      </a:accent5>
      <a:accent6>
        <a:srgbClr val="C29F89"/>
      </a:accent6>
      <a:hlink>
        <a:srgbClr val="8AD4CD"/>
      </a:hlink>
      <a:folHlink>
        <a:srgbClr val="84B09A"/>
      </a:folHlink>
    </a:clrScheme>
    <a:fontScheme name="116TGp_hangul_diagram">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16TGp_hangul_diagram 1">
        <a:dk1>
          <a:srgbClr val="2F7158"/>
        </a:dk1>
        <a:lt1>
          <a:srgbClr val="FFFFFF"/>
        </a:lt1>
        <a:dk2>
          <a:srgbClr val="000000"/>
        </a:dk2>
        <a:lt2>
          <a:srgbClr val="C0C0C0"/>
        </a:lt2>
        <a:accent1>
          <a:srgbClr val="6E9B4D"/>
        </a:accent1>
        <a:accent2>
          <a:srgbClr val="9BBC5A"/>
        </a:accent2>
        <a:accent3>
          <a:srgbClr val="FFFFFF"/>
        </a:accent3>
        <a:accent4>
          <a:srgbClr val="275F4A"/>
        </a:accent4>
        <a:accent5>
          <a:srgbClr val="BACBB2"/>
        </a:accent5>
        <a:accent6>
          <a:srgbClr val="8CAA51"/>
        </a:accent6>
        <a:hlink>
          <a:srgbClr val="C5D096"/>
        </a:hlink>
        <a:folHlink>
          <a:srgbClr val="999C90"/>
        </a:folHlink>
      </a:clrScheme>
      <a:clrMap bg1="lt1" tx1="dk1" bg2="lt2" tx2="dk2" accent1="accent1" accent2="accent2" accent3="accent3" accent4="accent4" accent5="accent5" accent6="accent6" hlink="hlink" folHlink="folHlink"/>
    </a:extraClrScheme>
    <a:extraClrScheme>
      <a:clrScheme name="116TGp_hangul_diagram 2">
        <a:dk1>
          <a:srgbClr val="3D81BF"/>
        </a:dk1>
        <a:lt1>
          <a:srgbClr val="FFFFFF"/>
        </a:lt1>
        <a:dk2>
          <a:srgbClr val="000000"/>
        </a:dk2>
        <a:lt2>
          <a:srgbClr val="C1D1D3"/>
        </a:lt2>
        <a:accent1>
          <a:srgbClr val="68ADDC"/>
        </a:accent1>
        <a:accent2>
          <a:srgbClr val="D6B098"/>
        </a:accent2>
        <a:accent3>
          <a:srgbClr val="FFFFFF"/>
        </a:accent3>
        <a:accent4>
          <a:srgbClr val="336DA3"/>
        </a:accent4>
        <a:accent5>
          <a:srgbClr val="B9D3EB"/>
        </a:accent5>
        <a:accent6>
          <a:srgbClr val="C29F89"/>
        </a:accent6>
        <a:hlink>
          <a:srgbClr val="8AD4CD"/>
        </a:hlink>
        <a:folHlink>
          <a:srgbClr val="84B09A"/>
        </a:folHlink>
      </a:clrScheme>
      <a:clrMap bg1="lt1" tx1="dk1" bg2="lt2" tx2="dk2" accent1="accent1" accent2="accent2" accent3="accent3" accent4="accent4" accent5="accent5" accent6="accent6" hlink="hlink" folHlink="folHlink"/>
    </a:extraClrScheme>
    <a:extraClrScheme>
      <a:clrScheme name="116TGp_hangul_diagram 3">
        <a:dk1>
          <a:srgbClr val="113F71"/>
        </a:dk1>
        <a:lt1>
          <a:srgbClr val="FFFFFF"/>
        </a:lt1>
        <a:dk2>
          <a:srgbClr val="000000"/>
        </a:dk2>
        <a:lt2>
          <a:srgbClr val="C1D1D3"/>
        </a:lt2>
        <a:accent1>
          <a:srgbClr val="5C9CDC"/>
        </a:accent1>
        <a:accent2>
          <a:srgbClr val="DCC254"/>
        </a:accent2>
        <a:accent3>
          <a:srgbClr val="FFFFFF"/>
        </a:accent3>
        <a:accent4>
          <a:srgbClr val="0D345F"/>
        </a:accent4>
        <a:accent5>
          <a:srgbClr val="B5CBEB"/>
        </a:accent5>
        <a:accent6>
          <a:srgbClr val="C7B04B"/>
        </a:accent6>
        <a:hlink>
          <a:srgbClr val="82D8EC"/>
        </a:hlink>
        <a:folHlink>
          <a:srgbClr val="7C9B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好</Template>
  <TotalTime>565</TotalTime>
  <Words>3703</Words>
  <Application>Microsoft Office PowerPoint</Application>
  <PresentationFormat>全屏显示(4:3)</PresentationFormat>
  <Paragraphs>320</Paragraphs>
  <Slides>33</Slides>
  <Notes>12</Notes>
  <HiddenSlides>0</HiddenSlides>
  <MMClips>0</MMClips>
  <ScaleCrop>false</ScaleCrop>
  <HeadingPairs>
    <vt:vector size="4" baseType="variant">
      <vt:variant>
        <vt:lpstr>主题</vt:lpstr>
      </vt:variant>
      <vt:variant>
        <vt:i4>1</vt:i4>
      </vt:variant>
      <vt:variant>
        <vt:lpstr>幻灯片标题</vt:lpstr>
      </vt:variant>
      <vt:variant>
        <vt:i4>33</vt:i4>
      </vt:variant>
    </vt:vector>
  </HeadingPairs>
  <TitlesOfParts>
    <vt:vector size="34" baseType="lpstr">
      <vt:lpstr>好</vt:lpstr>
      <vt:lpstr>Knowledge Forum(知识论坛)</vt:lpstr>
      <vt:lpstr>三个概念</vt:lpstr>
      <vt:lpstr>三个概念</vt:lpstr>
      <vt:lpstr>内容提要</vt:lpstr>
      <vt:lpstr>知识论坛简介</vt:lpstr>
      <vt:lpstr>知识论坛简介</vt:lpstr>
      <vt:lpstr>知识论坛简介</vt:lpstr>
      <vt:lpstr>知识论坛简介</vt:lpstr>
      <vt:lpstr>核心理念</vt:lpstr>
      <vt:lpstr>核心理念</vt:lpstr>
      <vt:lpstr>核心理念</vt:lpstr>
      <vt:lpstr>直观感受：Demo演示</vt:lpstr>
      <vt:lpstr>设计思路和基本功能</vt:lpstr>
      <vt:lpstr>设计思路和基本功能</vt:lpstr>
      <vt:lpstr>视点多元、能力多元、团队工作</vt:lpstr>
      <vt:lpstr>设计思路和基本功能</vt:lpstr>
      <vt:lpstr>创建相互联系的公共知识</vt:lpstr>
      <vt:lpstr>设计思路和基本功能</vt:lpstr>
      <vt:lpstr>深入的知识加工过程 </vt:lpstr>
      <vt:lpstr>深入的知识加工过程 </vt:lpstr>
      <vt:lpstr>深入的知识加工过程 </vt:lpstr>
      <vt:lpstr>深入的知识加工过程 </vt:lpstr>
      <vt:lpstr>设计思路和基本功能</vt:lpstr>
      <vt:lpstr>升华与思想改进</vt:lpstr>
      <vt:lpstr>设计思路和基本功能</vt:lpstr>
      <vt:lpstr>个人档案和群体档案；思想的演进历程</vt:lpstr>
      <vt:lpstr>设计思路和基本功能</vt:lpstr>
      <vt:lpstr>蕴涵式的促进性评价</vt:lpstr>
      <vt:lpstr>知识论坛研究总结与后续研究</vt:lpstr>
      <vt:lpstr>对学习元的启示（理论上）</vt:lpstr>
      <vt:lpstr>对学习元的启示（技术上）</vt:lpstr>
      <vt:lpstr>学习元可借鉴的原型图</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Forum(知识论坛)</dc:title>
  <dc:creator>胡智杰</dc:creator>
  <cp:lastModifiedBy>胡智杰</cp:lastModifiedBy>
  <cp:revision>43</cp:revision>
  <dcterms:created xsi:type="dcterms:W3CDTF">2011-03-25T14:53:03Z</dcterms:created>
  <dcterms:modified xsi:type="dcterms:W3CDTF">2012-09-15T12:31:01Z</dcterms:modified>
</cp:coreProperties>
</file>